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53" r:id="rId3"/>
    <p:sldId id="338" r:id="rId4"/>
    <p:sldId id="330" r:id="rId5"/>
    <p:sldId id="331" r:id="rId6"/>
    <p:sldId id="339" r:id="rId7"/>
    <p:sldId id="265" r:id="rId8"/>
    <p:sldId id="355" r:id="rId9"/>
    <p:sldId id="356" r:id="rId10"/>
    <p:sldId id="357" r:id="rId11"/>
    <p:sldId id="358" r:id="rId12"/>
    <p:sldId id="266" r:id="rId13"/>
    <p:sldId id="362" r:id="rId14"/>
    <p:sldId id="359" r:id="rId15"/>
    <p:sldId id="360" r:id="rId16"/>
    <p:sldId id="365" r:id="rId17"/>
    <p:sldId id="366" r:id="rId18"/>
    <p:sldId id="268" r:id="rId19"/>
    <p:sldId id="269" r:id="rId20"/>
    <p:sldId id="363" r:id="rId21"/>
    <p:sldId id="270" r:id="rId22"/>
    <p:sldId id="271" r:id="rId23"/>
    <p:sldId id="272" r:id="rId24"/>
    <p:sldId id="274" r:id="rId25"/>
    <p:sldId id="273" r:id="rId26"/>
    <p:sldId id="275" r:id="rId27"/>
    <p:sldId id="276" r:id="rId28"/>
    <p:sldId id="277" r:id="rId29"/>
    <p:sldId id="278" r:id="rId30"/>
    <p:sldId id="279" r:id="rId31"/>
    <p:sldId id="280" r:id="rId32"/>
    <p:sldId id="281" r:id="rId33"/>
    <p:sldId id="282" r:id="rId34"/>
    <p:sldId id="354" r:id="rId35"/>
    <p:sldId id="342" r:id="rId36"/>
    <p:sldId id="341" r:id="rId37"/>
    <p:sldId id="335" r:id="rId38"/>
    <p:sldId id="344" r:id="rId39"/>
    <p:sldId id="343" r:id="rId40"/>
    <p:sldId id="345" r:id="rId41"/>
    <p:sldId id="283" r:id="rId42"/>
    <p:sldId id="285" r:id="rId43"/>
    <p:sldId id="364"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33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93305" autoAdjust="0"/>
  </p:normalViewPr>
  <p:slideViewPr>
    <p:cSldViewPr>
      <p:cViewPr varScale="1">
        <p:scale>
          <a:sx n="59" d="100"/>
          <a:sy n="59" d="100"/>
        </p:scale>
        <p:origin x="1472"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E24150-B5A4-417B-B3CB-80E6B93959C0}" type="datetimeFigureOut">
              <a:rPr lang="en-US" smtClean="0"/>
              <a:pPr/>
              <a:t>1/9/2024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636A10-2DF6-4DB4-A7DE-ACD2E51311F8}" type="slidenum">
              <a:rPr lang="en-US" smtClean="0"/>
              <a:pPr/>
              <a:t>‹#›</a:t>
            </a:fld>
            <a:endParaRPr lang="en-US"/>
          </a:p>
        </p:txBody>
      </p:sp>
    </p:spTree>
    <p:extLst>
      <p:ext uri="{BB962C8B-B14F-4D97-AF65-F5344CB8AC3E}">
        <p14:creationId xmlns:p14="http://schemas.microsoft.com/office/powerpoint/2010/main" val="1763956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636A10-2DF6-4DB4-A7DE-ACD2E51311F8}" type="slidenum">
              <a:rPr lang="en-US" smtClean="0"/>
              <a:pPr/>
              <a:t>3</a:t>
            </a:fld>
            <a:endParaRPr lang="en-US"/>
          </a:p>
        </p:txBody>
      </p:sp>
    </p:spTree>
    <p:extLst>
      <p:ext uri="{BB962C8B-B14F-4D97-AF65-F5344CB8AC3E}">
        <p14:creationId xmlns:p14="http://schemas.microsoft.com/office/powerpoint/2010/main" val="4180448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6A0449-A077-4C7F-BDFE-E279D386B79E}" type="slidenum">
              <a:rPr lang="en-US" smtClean="0"/>
              <a:pPr/>
              <a:t>19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p:txBody>
          <a:bodyPr/>
          <a:lstStyle/>
          <a:p>
            <a:pPr>
              <a:defRPr/>
            </a:pPr>
            <a:fld id="{E93D7BE5-5A4E-4736-AFB5-54F72C3D0570}" type="slidenum">
              <a:rPr lang="en-US"/>
              <a:pPr>
                <a:defRPr/>
              </a:pPr>
              <a:t>20</a:t>
            </a:fld>
            <a:endParaRPr lang="en-US"/>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A676D1AE-2D63-45DB-8D13-4025A7CDEC8B}" type="slidenum">
              <a:rPr lang="en-US" smtClean="0"/>
              <a:pPr>
                <a:defRPr/>
              </a:pPr>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90EC261-B97A-4577-83D9-C9E531BEDAF7}"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0EC261-B97A-4577-83D9-C9E531BEDAF7}"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0EC261-B97A-4577-83D9-C9E531BEDAF7}"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0EC261-B97A-4577-83D9-C9E531BEDAF7}"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90EC261-B97A-4577-83D9-C9E531BEDAF7}"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90EC261-B97A-4577-83D9-C9E531BEDAF7}" type="datetimeFigureOut">
              <a:rPr lang="en-US" smtClean="0"/>
              <a:pPr/>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90EC261-B97A-4577-83D9-C9E531BEDAF7}" type="datetimeFigureOut">
              <a:rPr lang="en-US" smtClean="0"/>
              <a:pPr/>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90EC261-B97A-4577-83D9-C9E531BEDAF7}" type="datetimeFigureOut">
              <a:rPr lang="en-US" smtClean="0"/>
              <a:pPr/>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0EC261-B97A-4577-83D9-C9E531BEDAF7}" type="datetimeFigureOut">
              <a:rPr lang="en-US" smtClean="0"/>
              <a:pPr/>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90EC261-B97A-4577-83D9-C9E531BEDAF7}" type="datetimeFigureOut">
              <a:rPr lang="en-US" smtClean="0"/>
              <a:pPr/>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90EC261-B97A-4577-83D9-C9E531BEDAF7}" type="datetimeFigureOut">
              <a:rPr lang="en-US" smtClean="0"/>
              <a:pPr/>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1932AE-F09A-4659-9818-0A6D2594958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0EC261-B97A-4577-83D9-C9E531BEDAF7}" type="datetimeFigureOut">
              <a:rPr lang="en-US" smtClean="0"/>
              <a:pPr/>
              <a:t>1/9/2024</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1932AE-F09A-4659-9818-0A6D259495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bytesizebio.net/wp-content/uploads/2009/04/3409509048_4ecbd26a06_o.jpg"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eg"/><Relationship Id="rId4" Type="http://schemas.openxmlformats.org/officeDocument/2006/relationships/hyperlink" Target="http://bytesizebio.net/wp-content/uploads/2009/04/3409509048_4ecbd26a06_o.jp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88640"/>
            <a:ext cx="8532440" cy="936104"/>
          </a:xfrm>
        </p:spPr>
        <p:txBody>
          <a:bodyPr>
            <a:normAutofit/>
          </a:bodyPr>
          <a:lstStyle/>
          <a:p>
            <a:r>
              <a:rPr lang="en-US" sz="2400" b="1" dirty="0">
                <a:latin typeface="Palatino Linotype" pitchFamily="18" charset="0"/>
              </a:rPr>
              <a:t>TEACHING UNIT 15</a:t>
            </a:r>
            <a:br>
              <a:rPr lang="sr-Cyrl-RS" sz="2400" b="1" dirty="0">
                <a:latin typeface="Palatino Linotype" pitchFamily="18" charset="0"/>
              </a:rPr>
            </a:br>
            <a:endParaRPr lang="en-US" sz="2400" b="1" dirty="0">
              <a:latin typeface="Palatino Linotype" pitchFamily="18" charset="0"/>
            </a:endParaRPr>
          </a:p>
        </p:txBody>
      </p:sp>
      <p:sp>
        <p:nvSpPr>
          <p:cNvPr id="3" name="Subtitle 2"/>
          <p:cNvSpPr>
            <a:spLocks noGrp="1"/>
          </p:cNvSpPr>
          <p:nvPr>
            <p:ph type="subTitle" idx="1"/>
          </p:nvPr>
        </p:nvSpPr>
        <p:spPr>
          <a:xfrm>
            <a:off x="107504" y="2132856"/>
            <a:ext cx="8928992" cy="2160240"/>
          </a:xfrm>
          <a:solidFill>
            <a:schemeClr val="accent3">
              <a:lumMod val="60000"/>
              <a:lumOff val="40000"/>
            </a:schemeClr>
          </a:solidFill>
        </p:spPr>
        <p:txBody>
          <a:bodyPr>
            <a:normAutofit/>
          </a:bodyPr>
          <a:lstStyle/>
          <a:p>
            <a:r>
              <a:rPr lang="en-US" b="1" dirty="0">
                <a:solidFill>
                  <a:schemeClr val="tx1"/>
                </a:solidFill>
                <a:latin typeface="Palatino Linotype" pitchFamily="18" charset="0"/>
              </a:rPr>
              <a:t>Antibodies in Therapy. Monoclonal Antibodies</a:t>
            </a:r>
          </a:p>
          <a:p>
            <a:r>
              <a:rPr lang="en-US" b="1" dirty="0">
                <a:solidFill>
                  <a:schemeClr val="tx1"/>
                </a:solidFill>
                <a:latin typeface="Palatino Linotype" pitchFamily="18" charset="0"/>
              </a:rPr>
              <a:t>Immunoconjugates and immunotoxins</a:t>
            </a:r>
            <a:r>
              <a:rPr lang="ru-RU" b="1" dirty="0">
                <a:solidFill>
                  <a:schemeClr val="tx1"/>
                </a:solidFill>
                <a:latin typeface="Palatino Linotype" pitchFamily="18"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3457760172"/>
              </p:ext>
            </p:extLst>
          </p:nvPr>
        </p:nvGraphicFramePr>
        <p:xfrm>
          <a:off x="2195736" y="4869160"/>
          <a:ext cx="6672064" cy="1371600"/>
        </p:xfrm>
        <a:graphic>
          <a:graphicData uri="http://schemas.openxmlformats.org/drawingml/2006/table">
            <a:tbl>
              <a:tblPr/>
              <a:tblGrid>
                <a:gridCol w="6672064">
                  <a:extLst>
                    <a:ext uri="{9D8B030D-6E8A-4147-A177-3AD203B41FA5}">
                      <a16:colId xmlns:a16="http://schemas.microsoft.com/office/drawing/2014/main" val="20000"/>
                    </a:ext>
                  </a:extLst>
                </a:gridCol>
              </a:tblGrid>
              <a:tr h="720080">
                <a:tc>
                  <a:txBody>
                    <a:bodyPr/>
                    <a:lstStyle/>
                    <a:p>
                      <a:pPr algn="r">
                        <a:spcAft>
                          <a:spcPts val="0"/>
                        </a:spcAft>
                      </a:pPr>
                      <a:r>
                        <a:rPr lang="en-US" sz="1800" b="1" i="1" dirty="0">
                          <a:solidFill>
                            <a:schemeClr val="tx2">
                              <a:lumMod val="50000"/>
                            </a:schemeClr>
                          </a:solidFill>
                          <a:latin typeface="Palatino Linotype" pitchFamily="18" charset="0"/>
                          <a:ea typeface="Times New Roman"/>
                        </a:rPr>
                        <a:t>Passive immunization: the administration of antibodies in prophylaxis and therapy </a:t>
                      </a:r>
                    </a:p>
                    <a:p>
                      <a:pPr algn="r">
                        <a:spcAft>
                          <a:spcPts val="0"/>
                        </a:spcAft>
                      </a:pPr>
                      <a:r>
                        <a:rPr lang="en-US" sz="1800" b="1" i="1" dirty="0">
                          <a:solidFill>
                            <a:schemeClr val="tx2">
                              <a:lumMod val="50000"/>
                            </a:schemeClr>
                          </a:solidFill>
                          <a:latin typeface="Palatino Linotype" pitchFamily="18" charset="0"/>
                          <a:ea typeface="Times New Roman"/>
                        </a:rPr>
                        <a:t>Monoclonal antibodies: production technology and therapeutic use of monoclonal antibodies</a:t>
                      </a:r>
                    </a:p>
                    <a:p>
                      <a:pPr algn="r">
                        <a:spcAft>
                          <a:spcPts val="0"/>
                        </a:spcAft>
                      </a:pPr>
                      <a:r>
                        <a:rPr lang="en-US" sz="1800" b="1" i="1" dirty="0">
                          <a:solidFill>
                            <a:schemeClr val="tx2">
                              <a:lumMod val="50000"/>
                            </a:schemeClr>
                          </a:solidFill>
                          <a:latin typeface="Palatino Linotype" pitchFamily="18" charset="0"/>
                          <a:ea typeface="Times New Roman"/>
                        </a:rPr>
                        <a:t>Immunoconjugates Immunotoxins</a:t>
                      </a:r>
                    </a:p>
                  </a:txBody>
                  <a:tcPr marL="114300" marR="114300" marT="0" marB="0">
                    <a:lnL>
                      <a:noFill/>
                    </a:lnL>
                    <a:lnR>
                      <a:noFill/>
                    </a:lnR>
                    <a:lnT>
                      <a:noFill/>
                    </a:lnT>
                    <a:lnB>
                      <a:noFill/>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323528" y="980728"/>
            <a:ext cx="8475907" cy="5040560"/>
          </a:xfrm>
          <a:solidFill>
            <a:schemeClr val="bg1">
              <a:lumMod val="95000"/>
            </a:schemeClr>
          </a:solidFill>
          <a:ln>
            <a:solidFill>
              <a:schemeClr val="bg1">
                <a:lumMod val="95000"/>
              </a:schemeClr>
            </a:solidFill>
          </a:ln>
        </p:spPr>
        <p:txBody>
          <a:bodyPr rtlCol="0">
            <a:normAutofit/>
          </a:bodyPr>
          <a:lstStyle/>
          <a:p>
            <a:pPr marL="0" indent="0">
              <a:lnSpc>
                <a:spcPct val="90000"/>
              </a:lnSpc>
              <a:buNone/>
              <a:defRPr/>
            </a:pPr>
            <a:r>
              <a:rPr lang="en-US" sz="1900" dirty="0">
                <a:latin typeface="Palatino Linotype" pitchFamily="18" charset="0"/>
              </a:rPr>
              <a:t>There are two types of light chains that differ in their </a:t>
            </a:r>
            <a:r>
              <a:rPr lang="sr-Cyrl-CS" sz="1900" dirty="0">
                <a:latin typeface="Palatino Linotype" pitchFamily="18" charset="0"/>
              </a:rPr>
              <a:t>С </a:t>
            </a:r>
            <a:r>
              <a:rPr lang="en-US" sz="1900" dirty="0">
                <a:latin typeface="Palatino Linotype" pitchFamily="18" charset="0"/>
              </a:rPr>
              <a:t>regions</a:t>
            </a:r>
            <a:r>
              <a:rPr lang="sr-Cyrl-CS" sz="1900" dirty="0">
                <a:latin typeface="Palatino Linotype" pitchFamily="18" charset="0"/>
              </a:rPr>
              <a:t>: </a:t>
            </a:r>
            <a:r>
              <a:rPr lang="el-GR" sz="2400" b="1" dirty="0">
                <a:solidFill>
                  <a:srgbClr val="FF0000"/>
                </a:solidFill>
                <a:latin typeface="Palatino Linotype" pitchFamily="18" charset="0"/>
              </a:rPr>
              <a:t>κ</a:t>
            </a:r>
            <a:r>
              <a:rPr lang="sr-Cyrl-CS" sz="1900" dirty="0">
                <a:solidFill>
                  <a:srgbClr val="FF0000"/>
                </a:solidFill>
                <a:latin typeface="Palatino Linotype" pitchFamily="18" charset="0"/>
              </a:rPr>
              <a:t> </a:t>
            </a:r>
            <a:r>
              <a:rPr lang="en-US" sz="1900" dirty="0">
                <a:latin typeface="Palatino Linotype" pitchFamily="18" charset="0"/>
              </a:rPr>
              <a:t>and</a:t>
            </a:r>
            <a:r>
              <a:rPr lang="sr-Cyrl-CS" sz="1900" dirty="0">
                <a:solidFill>
                  <a:srgbClr val="FF0000"/>
                </a:solidFill>
                <a:latin typeface="Palatino Linotype" pitchFamily="18" charset="0"/>
              </a:rPr>
              <a:t> </a:t>
            </a:r>
            <a:r>
              <a:rPr lang="el-GR" sz="2400" b="1" dirty="0">
                <a:solidFill>
                  <a:srgbClr val="FF0000"/>
                </a:solidFill>
                <a:latin typeface="Palatino Linotype" pitchFamily="18" charset="0"/>
              </a:rPr>
              <a:t>λ</a:t>
            </a:r>
            <a:r>
              <a:rPr lang="sr-Cyrl-CS" sz="1900" dirty="0">
                <a:latin typeface="Palatino Linotype" pitchFamily="18" charset="0"/>
              </a:rPr>
              <a:t>. </a:t>
            </a:r>
            <a:r>
              <a:rPr lang="en-US" sz="1900" dirty="0">
                <a:latin typeface="Palatino Linotype" pitchFamily="18" charset="0"/>
              </a:rPr>
              <a:t>One B lymphocytes synthesize </a:t>
            </a:r>
            <a:r>
              <a:rPr lang="en-US" sz="1900" b="1" dirty="0">
                <a:solidFill>
                  <a:srgbClr val="FF0000"/>
                </a:solidFill>
                <a:latin typeface="Palatino Linotype" pitchFamily="18" charset="0"/>
              </a:rPr>
              <a:t>only </a:t>
            </a:r>
            <a:r>
              <a:rPr lang="el-GR" sz="2400" b="1" dirty="0">
                <a:solidFill>
                  <a:srgbClr val="FF0000"/>
                </a:solidFill>
                <a:latin typeface="Palatino Linotype" pitchFamily="18" charset="0"/>
              </a:rPr>
              <a:t>κ</a:t>
            </a:r>
            <a:r>
              <a:rPr lang="sr-Cyrl-CS" sz="1900" b="1" dirty="0">
                <a:solidFill>
                  <a:srgbClr val="FF0000"/>
                </a:solidFill>
                <a:latin typeface="Palatino Linotype" pitchFamily="18" charset="0"/>
              </a:rPr>
              <a:t> </a:t>
            </a:r>
            <a:r>
              <a:rPr lang="en-US" sz="1900" b="1" dirty="0">
                <a:solidFill>
                  <a:srgbClr val="FF0000"/>
                </a:solidFill>
                <a:latin typeface="Palatino Linotype" pitchFamily="18" charset="0"/>
              </a:rPr>
              <a:t>or </a:t>
            </a:r>
            <a:r>
              <a:rPr lang="el-GR" sz="2400" b="1" dirty="0">
                <a:solidFill>
                  <a:srgbClr val="FF0000"/>
                </a:solidFill>
                <a:latin typeface="Palatino Linotype" pitchFamily="18" charset="0"/>
              </a:rPr>
              <a:t>λ</a:t>
            </a:r>
            <a:r>
              <a:rPr lang="en-US" sz="2400" dirty="0">
                <a:latin typeface="Palatino Linotype" pitchFamily="18" charset="0"/>
              </a:rPr>
              <a:t>.</a:t>
            </a:r>
            <a:r>
              <a:rPr lang="sr-Cyrl-CS" sz="1900" dirty="0">
                <a:latin typeface="Palatino Linotype" pitchFamily="18" charset="0"/>
              </a:rPr>
              <a:t> </a:t>
            </a:r>
            <a:r>
              <a:rPr lang="en-US" sz="1900" u="sng" dirty="0">
                <a:latin typeface="Palatino Linotype" pitchFamily="18" charset="0"/>
              </a:rPr>
              <a:t>Never both</a:t>
            </a:r>
            <a:r>
              <a:rPr lang="sr-Cyrl-CS" sz="1900" dirty="0">
                <a:latin typeface="Palatino Linotype" pitchFamily="18" charset="0"/>
              </a:rPr>
              <a:t>.</a:t>
            </a:r>
            <a:endParaRPr lang="en-US" sz="1900" dirty="0">
              <a:latin typeface="Palatino Linotype" pitchFamily="18" charset="0"/>
            </a:endParaRPr>
          </a:p>
          <a:p>
            <a:pPr eaLnBrk="1" fontAlgn="auto" hangingPunct="1">
              <a:lnSpc>
                <a:spcPct val="90000"/>
              </a:lnSpc>
              <a:spcAft>
                <a:spcPts val="0"/>
              </a:spcAft>
              <a:buFont typeface="Wingdings" pitchFamily="2" charset="2"/>
              <a:buNone/>
              <a:defRPr/>
            </a:pPr>
            <a:endParaRPr lang="sr-Cyrl-CS" sz="800" dirty="0">
              <a:latin typeface="Palatino Linotype" pitchFamily="18" charset="0"/>
            </a:endParaRPr>
          </a:p>
          <a:p>
            <a:pPr marL="0" indent="0" eaLnBrk="1" fontAlgn="auto" hangingPunct="1">
              <a:lnSpc>
                <a:spcPct val="90000"/>
              </a:lnSpc>
              <a:spcAft>
                <a:spcPts val="0"/>
              </a:spcAft>
              <a:buFont typeface="Wingdings" pitchFamily="2" charset="2"/>
              <a:buNone/>
              <a:defRPr/>
            </a:pPr>
            <a:endParaRPr lang="sr-Cyrl-CS" sz="1900" dirty="0">
              <a:latin typeface="Palatino Linotype" pitchFamily="18" charset="0"/>
            </a:endParaRPr>
          </a:p>
          <a:p>
            <a:pPr marL="0" indent="0">
              <a:lnSpc>
                <a:spcPct val="90000"/>
              </a:lnSpc>
              <a:buNone/>
              <a:defRPr/>
            </a:pPr>
            <a:r>
              <a:rPr lang="en-US" sz="1900" dirty="0">
                <a:latin typeface="Palatino Linotype" pitchFamily="18" charset="0"/>
              </a:rPr>
              <a:t>There is</a:t>
            </a:r>
            <a:r>
              <a:rPr lang="sr-Cyrl-CS" sz="1900" dirty="0">
                <a:latin typeface="Palatino Linotype" pitchFamily="18" charset="0"/>
              </a:rPr>
              <a:t> </a:t>
            </a:r>
            <a:r>
              <a:rPr lang="en-US" sz="1900" b="1" dirty="0">
                <a:solidFill>
                  <a:srgbClr val="FF0000"/>
                </a:solidFill>
                <a:latin typeface="Palatino Linotype" pitchFamily="18" charset="0"/>
              </a:rPr>
              <a:t>5 types of heavy chains</a:t>
            </a:r>
            <a:r>
              <a:rPr lang="sr-Cyrl-CS" sz="1900" dirty="0">
                <a:solidFill>
                  <a:srgbClr val="FF0000"/>
                </a:solidFill>
                <a:latin typeface="Palatino Linotype" pitchFamily="18" charset="0"/>
              </a:rPr>
              <a:t>: </a:t>
            </a:r>
            <a:r>
              <a:rPr lang="en-US" sz="1900" dirty="0">
                <a:latin typeface="Palatino Linotype" pitchFamily="18" charset="0"/>
              </a:rPr>
              <a:t>which also differs in the structure of the C region</a:t>
            </a:r>
            <a:r>
              <a:rPr lang="sr-Cyrl-CS" sz="1900" dirty="0">
                <a:latin typeface="Palatino Linotype" pitchFamily="18" charset="0"/>
              </a:rPr>
              <a:t>: </a:t>
            </a:r>
            <a:r>
              <a:rPr lang="el-GR" sz="2400" b="1" dirty="0">
                <a:solidFill>
                  <a:srgbClr val="FF0000"/>
                </a:solidFill>
                <a:latin typeface="Palatino Linotype" pitchFamily="18" charset="0"/>
              </a:rPr>
              <a:t>μ</a:t>
            </a:r>
            <a:r>
              <a:rPr lang="sr-Cyrl-CS" sz="2400" b="1" dirty="0">
                <a:solidFill>
                  <a:srgbClr val="FF0000"/>
                </a:solidFill>
                <a:latin typeface="Palatino Linotype" pitchFamily="18" charset="0"/>
              </a:rPr>
              <a:t>, </a:t>
            </a:r>
            <a:r>
              <a:rPr lang="el-GR" sz="2400" b="1" dirty="0">
                <a:solidFill>
                  <a:srgbClr val="FF0000"/>
                </a:solidFill>
                <a:latin typeface="Palatino Linotype" pitchFamily="18" charset="0"/>
              </a:rPr>
              <a:t>δ</a:t>
            </a:r>
            <a:r>
              <a:rPr lang="sr-Cyrl-CS" sz="2400" b="1" dirty="0">
                <a:solidFill>
                  <a:srgbClr val="FF0000"/>
                </a:solidFill>
                <a:latin typeface="Palatino Linotype" pitchFamily="18" charset="0"/>
              </a:rPr>
              <a:t>, </a:t>
            </a:r>
            <a:r>
              <a:rPr lang="el-GR" sz="2400" b="1" dirty="0">
                <a:solidFill>
                  <a:srgbClr val="FF0000"/>
                </a:solidFill>
                <a:latin typeface="Palatino Linotype" pitchFamily="18" charset="0"/>
              </a:rPr>
              <a:t>γ</a:t>
            </a:r>
            <a:r>
              <a:rPr lang="sr-Cyrl-CS" sz="2400" b="1" dirty="0">
                <a:solidFill>
                  <a:srgbClr val="FF0000"/>
                </a:solidFill>
                <a:latin typeface="Palatino Linotype" pitchFamily="18" charset="0"/>
              </a:rPr>
              <a:t>, </a:t>
            </a:r>
            <a:r>
              <a:rPr lang="el-GR" sz="2400" b="1" dirty="0">
                <a:solidFill>
                  <a:srgbClr val="FF0000"/>
                </a:solidFill>
                <a:latin typeface="Palatino Linotype" pitchFamily="18" charset="0"/>
              </a:rPr>
              <a:t>ε</a:t>
            </a:r>
            <a:r>
              <a:rPr lang="sr-Cyrl-CS" sz="2400" b="1" dirty="0">
                <a:solidFill>
                  <a:srgbClr val="FF0000"/>
                </a:solidFill>
                <a:latin typeface="Palatino Linotype" pitchFamily="18" charset="0"/>
              </a:rPr>
              <a:t> </a:t>
            </a:r>
            <a:r>
              <a:rPr lang="en-US" sz="2400" dirty="0">
                <a:solidFill>
                  <a:srgbClr val="FF0000"/>
                </a:solidFill>
                <a:latin typeface="Palatino Linotype" pitchFamily="18" charset="0"/>
              </a:rPr>
              <a:t>and</a:t>
            </a:r>
            <a:r>
              <a:rPr lang="sr-Cyrl-CS" sz="2400" dirty="0">
                <a:solidFill>
                  <a:srgbClr val="FF0000"/>
                </a:solidFill>
                <a:latin typeface="Palatino Linotype" pitchFamily="18" charset="0"/>
              </a:rPr>
              <a:t> </a:t>
            </a:r>
            <a:r>
              <a:rPr lang="el-GR" sz="2400" b="1" dirty="0">
                <a:solidFill>
                  <a:srgbClr val="FF0000"/>
                </a:solidFill>
                <a:latin typeface="Palatino Linotype" pitchFamily="18" charset="0"/>
              </a:rPr>
              <a:t>α</a:t>
            </a:r>
            <a:r>
              <a:rPr lang="sr-Cyrl-RS" sz="1900" dirty="0">
                <a:latin typeface="Palatino Linotype" pitchFamily="18" charset="0"/>
              </a:rPr>
              <a:t>.</a:t>
            </a:r>
            <a:endParaRPr lang="en-US" sz="1900" dirty="0">
              <a:latin typeface="Palatino Linotype" pitchFamily="18" charset="0"/>
            </a:endParaRPr>
          </a:p>
          <a:p>
            <a:pPr eaLnBrk="1" fontAlgn="auto" hangingPunct="1">
              <a:lnSpc>
                <a:spcPct val="90000"/>
              </a:lnSpc>
              <a:spcAft>
                <a:spcPts val="0"/>
              </a:spcAft>
              <a:buFont typeface="Wingdings" pitchFamily="2" charset="2"/>
              <a:buNone/>
              <a:defRPr/>
            </a:pPr>
            <a:endParaRPr lang="en-US" sz="800" dirty="0">
              <a:latin typeface="Palatino Linotype" pitchFamily="18" charset="0"/>
            </a:endParaRPr>
          </a:p>
          <a:p>
            <a:pPr algn="r" eaLnBrk="1" fontAlgn="auto" hangingPunct="1">
              <a:lnSpc>
                <a:spcPct val="90000"/>
              </a:lnSpc>
              <a:spcAft>
                <a:spcPts val="0"/>
              </a:spcAft>
              <a:buFont typeface="Wingdings" pitchFamily="2" charset="2"/>
              <a:buNone/>
              <a:defRPr/>
            </a:pPr>
            <a:endParaRPr lang="sr-Cyrl-CS" sz="800" dirty="0">
              <a:latin typeface="Palatino Linotype" pitchFamily="18" charset="0"/>
            </a:endParaRPr>
          </a:p>
          <a:p>
            <a:pPr algn="r" eaLnBrk="1" fontAlgn="auto" hangingPunct="1">
              <a:lnSpc>
                <a:spcPct val="90000"/>
              </a:lnSpc>
              <a:spcAft>
                <a:spcPts val="0"/>
              </a:spcAft>
              <a:buFont typeface="Wingdings" pitchFamily="2" charset="2"/>
              <a:buNone/>
              <a:defRPr/>
            </a:pPr>
            <a:endParaRPr lang="sr-Cyrl-CS" sz="1900" dirty="0">
              <a:latin typeface="Palatino Linotype" pitchFamily="18" charset="0"/>
            </a:endParaRPr>
          </a:p>
          <a:p>
            <a:pPr algn="r" eaLnBrk="1" fontAlgn="auto" hangingPunct="1">
              <a:lnSpc>
                <a:spcPct val="90000"/>
              </a:lnSpc>
              <a:spcAft>
                <a:spcPts val="0"/>
              </a:spcAft>
              <a:buFont typeface="Wingdings" pitchFamily="2" charset="2"/>
              <a:buNone/>
              <a:defRPr/>
            </a:pPr>
            <a:r>
              <a:rPr lang="en-US" sz="1900" dirty="0">
                <a:latin typeface="Palatino Linotype" pitchFamily="18" charset="0"/>
              </a:rPr>
              <a:t>Every</a:t>
            </a:r>
            <a:r>
              <a:rPr lang="sr-Cyrl-CS" sz="1900" dirty="0">
                <a:latin typeface="Palatino Linotype" pitchFamily="18" charset="0"/>
              </a:rPr>
              <a:t> </a:t>
            </a:r>
            <a:r>
              <a:rPr lang="en-US" sz="1900" dirty="0">
                <a:latin typeface="Palatino Linotype" pitchFamily="18" charset="0"/>
              </a:rPr>
              <a:t>light chain can be combined with any heavy chain</a:t>
            </a:r>
            <a:r>
              <a:rPr lang="sr-Cyrl-CS" sz="1900" dirty="0">
                <a:latin typeface="Palatino Linotype" pitchFamily="18" charset="0"/>
              </a:rPr>
              <a:t>.</a:t>
            </a:r>
          </a:p>
          <a:p>
            <a:pPr eaLnBrk="1" fontAlgn="auto" hangingPunct="1">
              <a:lnSpc>
                <a:spcPct val="90000"/>
              </a:lnSpc>
              <a:spcAft>
                <a:spcPts val="0"/>
              </a:spcAft>
              <a:buFont typeface="Wingdings" pitchFamily="2" charset="2"/>
              <a:buNone/>
              <a:defRPr/>
            </a:pPr>
            <a:endParaRPr lang="sr-Cyrl-CS" sz="800" dirty="0">
              <a:latin typeface="Palatino Linotype" pitchFamily="18" charset="0"/>
            </a:endParaRPr>
          </a:p>
          <a:p>
            <a:pPr algn="r">
              <a:lnSpc>
                <a:spcPct val="90000"/>
              </a:lnSpc>
              <a:buNone/>
              <a:defRPr/>
            </a:pPr>
            <a:r>
              <a:rPr lang="en-US" sz="1900" dirty="0">
                <a:latin typeface="Palatino Linotype" pitchFamily="18" charset="0"/>
              </a:rPr>
              <a:t>The heavy chain class defines an isotype -</a:t>
            </a:r>
            <a:r>
              <a:rPr lang="sr-Cyrl-CS" sz="1900" dirty="0">
                <a:latin typeface="Palatino Linotype" pitchFamily="18" charset="0"/>
              </a:rPr>
              <a:t> </a:t>
            </a:r>
            <a:r>
              <a:rPr lang="en-US" sz="1900" dirty="0">
                <a:latin typeface="Palatino Linotype" pitchFamily="18" charset="0"/>
              </a:rPr>
              <a:t>class of antibodies. </a:t>
            </a:r>
            <a:r>
              <a:rPr lang="sr-Cyrl-CS" sz="1900" dirty="0">
                <a:latin typeface="Palatino Linotype" pitchFamily="18" charset="0"/>
              </a:rPr>
              <a:t>(</a:t>
            </a:r>
            <a:r>
              <a:rPr lang="en-US" sz="1900" dirty="0">
                <a:latin typeface="Palatino Linotype" pitchFamily="18" charset="0"/>
              </a:rPr>
              <a:t>immunoglobulin</a:t>
            </a:r>
            <a:r>
              <a:rPr lang="sr-Cyrl-CS" sz="1900" dirty="0">
                <a:latin typeface="Palatino Linotype" pitchFamily="18" charset="0"/>
              </a:rPr>
              <a:t>): </a:t>
            </a:r>
          </a:p>
          <a:p>
            <a:pPr algn="r" eaLnBrk="1" fontAlgn="auto" hangingPunct="1">
              <a:lnSpc>
                <a:spcPct val="90000"/>
              </a:lnSpc>
              <a:spcAft>
                <a:spcPts val="0"/>
              </a:spcAft>
              <a:buFont typeface="Wingdings" pitchFamily="2" charset="2"/>
              <a:buNone/>
              <a:defRPr/>
            </a:pPr>
            <a:r>
              <a:rPr lang="en-US" sz="1900" b="1" dirty="0">
                <a:solidFill>
                  <a:srgbClr val="FF0000"/>
                </a:solidFill>
                <a:latin typeface="Palatino Linotype" pitchFamily="18" charset="0"/>
              </a:rPr>
              <a:t>IgM, </a:t>
            </a:r>
            <a:r>
              <a:rPr lang="en-US" sz="1900" b="1" dirty="0" err="1">
                <a:solidFill>
                  <a:srgbClr val="FF0000"/>
                </a:solidFill>
                <a:latin typeface="Palatino Linotype" pitchFamily="18" charset="0"/>
              </a:rPr>
              <a:t>IgD</a:t>
            </a:r>
            <a:r>
              <a:rPr lang="en-US" sz="1900" b="1" dirty="0">
                <a:solidFill>
                  <a:srgbClr val="FF0000"/>
                </a:solidFill>
                <a:latin typeface="Palatino Linotype" pitchFamily="18" charset="0"/>
              </a:rPr>
              <a:t>, IgG, </a:t>
            </a:r>
            <a:r>
              <a:rPr lang="en-US" sz="1900" b="1" dirty="0" err="1">
                <a:solidFill>
                  <a:srgbClr val="FF0000"/>
                </a:solidFill>
                <a:latin typeface="Palatino Linotype" pitchFamily="18" charset="0"/>
              </a:rPr>
              <a:t>IgE</a:t>
            </a:r>
            <a:r>
              <a:rPr lang="en-US" sz="1900" b="1" dirty="0">
                <a:solidFill>
                  <a:srgbClr val="FF0000"/>
                </a:solidFill>
                <a:latin typeface="Palatino Linotype" pitchFamily="18" charset="0"/>
              </a:rPr>
              <a:t>, IgA</a:t>
            </a:r>
            <a:r>
              <a:rPr lang="en-US" sz="1900" b="1" dirty="0">
                <a:latin typeface="Palatino Linotype" pitchFamily="18" charset="0"/>
              </a:rPr>
              <a:t> </a:t>
            </a:r>
          </a:p>
          <a:p>
            <a:pPr eaLnBrk="1" fontAlgn="auto" hangingPunct="1">
              <a:lnSpc>
                <a:spcPct val="90000"/>
              </a:lnSpc>
              <a:spcAft>
                <a:spcPts val="0"/>
              </a:spcAft>
              <a:buFont typeface="Wingdings" pitchFamily="2" charset="2"/>
              <a:buNone/>
              <a:defRPr/>
            </a:pPr>
            <a:endParaRPr lang="en-US" sz="800" dirty="0">
              <a:latin typeface="Palatino Linotype" pitchFamily="18" charset="0"/>
            </a:endParaRPr>
          </a:p>
          <a:p>
            <a:pPr algn="r" eaLnBrk="1" fontAlgn="auto" hangingPunct="1">
              <a:lnSpc>
                <a:spcPct val="90000"/>
              </a:lnSpc>
              <a:spcBef>
                <a:spcPts val="0"/>
              </a:spcBef>
              <a:spcAft>
                <a:spcPts val="0"/>
              </a:spcAft>
              <a:buFont typeface="Wingdings" pitchFamily="2" charset="2"/>
              <a:buNone/>
              <a:defRPr/>
            </a:pPr>
            <a:r>
              <a:rPr lang="en-US" sz="1900" dirty="0">
                <a:latin typeface="Palatino Linotype" pitchFamily="18" charset="0"/>
              </a:rPr>
              <a:t>Immunoglobulin isotypes: they differ from each other in physical and biological properties</a:t>
            </a:r>
            <a:r>
              <a:rPr lang="sr-Cyrl-CS" sz="1900" dirty="0">
                <a:latin typeface="Palatino Linotype" pitchFamily="18" charset="0"/>
              </a:rPr>
              <a:t>, </a:t>
            </a:r>
            <a:r>
              <a:rPr lang="en-US" sz="1900" dirty="0">
                <a:latin typeface="Palatino Linotype" pitchFamily="18" charset="0"/>
              </a:rPr>
              <a:t>as well as effector functions</a:t>
            </a:r>
            <a:r>
              <a:rPr lang="sr-Cyrl-CS" sz="1900" dirty="0">
                <a:latin typeface="Palatino Linotype" pitchFamily="18" charset="0"/>
              </a:rPr>
              <a:t>. </a:t>
            </a:r>
            <a:endParaRPr lang="el-GR" sz="1900" dirty="0">
              <a:latin typeface="Palatino Linotype" pitchFamily="18" charset="0"/>
            </a:endParaRPr>
          </a:p>
        </p:txBody>
      </p:sp>
    </p:spTree>
    <p:extLst>
      <p:ext uri="{BB962C8B-B14F-4D97-AF65-F5344CB8AC3E}">
        <p14:creationId xmlns:p14="http://schemas.microsoft.com/office/powerpoint/2010/main" val="87682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1"/>
          </p:nvPr>
        </p:nvSpPr>
        <p:spPr>
          <a:xfrm>
            <a:off x="214283" y="357166"/>
            <a:ext cx="8750206" cy="6312194"/>
          </a:xfrm>
          <a:solidFill>
            <a:schemeClr val="bg1">
              <a:lumMod val="95000"/>
            </a:schemeClr>
          </a:solidFill>
        </p:spPr>
        <p:txBody>
          <a:bodyPr rtlCol="0">
            <a:normAutofit fontScale="92500" lnSpcReduction="20000"/>
          </a:bodyPr>
          <a:lstStyle/>
          <a:p>
            <a:pPr marL="0" indent="0" eaLnBrk="1" fontAlgn="auto" hangingPunct="1">
              <a:spcAft>
                <a:spcPts val="0"/>
              </a:spcAft>
              <a:buFont typeface="Wingdings" pitchFamily="2" charset="2"/>
              <a:buNone/>
              <a:tabLst>
                <a:tab pos="0" algn="l"/>
              </a:tabLst>
              <a:defRPr/>
            </a:pPr>
            <a:r>
              <a:rPr lang="en-US" sz="2200" dirty="0">
                <a:latin typeface="Palatino Linotype" pitchFamily="18" charset="0"/>
              </a:rPr>
              <a:t>Parts of antigens that recognize antibodies, they're called </a:t>
            </a:r>
            <a:r>
              <a:rPr lang="en-US" sz="2200" b="1" dirty="0">
                <a:solidFill>
                  <a:srgbClr val="FF0000"/>
                </a:solidFill>
                <a:latin typeface="Palatino Linotype" pitchFamily="18" charset="0"/>
              </a:rPr>
              <a:t>epitopes</a:t>
            </a:r>
            <a:r>
              <a:rPr lang="sr-Cyrl-CS" sz="2200" dirty="0">
                <a:solidFill>
                  <a:srgbClr val="CC0000"/>
                </a:solidFill>
                <a:latin typeface="Palatino Linotype" pitchFamily="18" charset="0"/>
              </a:rPr>
              <a:t> </a:t>
            </a:r>
            <a:r>
              <a:rPr lang="en-US" sz="2200" dirty="0">
                <a:latin typeface="Palatino Linotype" pitchFamily="18" charset="0"/>
              </a:rPr>
              <a:t>or</a:t>
            </a:r>
            <a:r>
              <a:rPr lang="sr-Cyrl-CS" sz="2200" dirty="0">
                <a:latin typeface="Palatino Linotype" pitchFamily="18" charset="0"/>
              </a:rPr>
              <a:t> </a:t>
            </a:r>
            <a:r>
              <a:rPr lang="en-US" sz="2200" b="1" dirty="0">
                <a:solidFill>
                  <a:srgbClr val="FF0000"/>
                </a:solidFill>
                <a:latin typeface="Palatino Linotype" pitchFamily="18" charset="0"/>
              </a:rPr>
              <a:t>antigenic determinants</a:t>
            </a:r>
            <a:r>
              <a:rPr lang="sr-Cyrl-CS" sz="2200" dirty="0">
                <a:solidFill>
                  <a:srgbClr val="FF0000"/>
                </a:solidFill>
                <a:latin typeface="Palatino Linotype" pitchFamily="18" charset="0"/>
              </a:rPr>
              <a:t>...</a:t>
            </a:r>
          </a:p>
          <a:p>
            <a:pPr marL="0" indent="0" eaLnBrk="1" fontAlgn="auto" hangingPunct="1">
              <a:spcAft>
                <a:spcPts val="0"/>
              </a:spcAft>
              <a:buFont typeface="Wingdings" pitchFamily="2" charset="2"/>
              <a:buNone/>
              <a:tabLst>
                <a:tab pos="0" algn="l"/>
              </a:tabLst>
              <a:defRPr/>
            </a:pPr>
            <a:endParaRPr lang="sr-Cyrl-CS" sz="2200" dirty="0">
              <a:latin typeface="Palatino Linotype" pitchFamily="18" charset="0"/>
            </a:endParaRPr>
          </a:p>
          <a:p>
            <a:pPr marL="60325" indent="-60325" algn="r">
              <a:buNone/>
              <a:defRPr/>
            </a:pPr>
            <a:r>
              <a:rPr lang="sr-Cyrl-CS" sz="2000" dirty="0">
                <a:latin typeface="Palatino Linotype" pitchFamily="18" charset="0"/>
              </a:rPr>
              <a:t> ...</a:t>
            </a:r>
            <a:r>
              <a:rPr lang="en-US" sz="2200" dirty="0">
                <a:latin typeface="Palatino Linotype" pitchFamily="18" charset="0"/>
              </a:rPr>
              <a:t>There are</a:t>
            </a:r>
            <a:r>
              <a:rPr lang="en-US" sz="2200" b="1" dirty="0">
                <a:latin typeface="Palatino Linotype" pitchFamily="18" charset="0"/>
              </a:rPr>
              <a:t> </a:t>
            </a:r>
            <a:r>
              <a:rPr lang="en-US" sz="2200" b="1" dirty="0">
                <a:solidFill>
                  <a:srgbClr val="0000CC"/>
                </a:solidFill>
                <a:latin typeface="Palatino Linotype" pitchFamily="18" charset="0"/>
              </a:rPr>
              <a:t>linear</a:t>
            </a:r>
            <a:r>
              <a:rPr lang="sr-Cyrl-CS" sz="2200" b="1" dirty="0">
                <a:latin typeface="Palatino Linotype" pitchFamily="18" charset="0"/>
              </a:rPr>
              <a:t> </a:t>
            </a:r>
            <a:r>
              <a:rPr lang="sr-Cyrl-CS" sz="2200" dirty="0">
                <a:latin typeface="Palatino Linotype" pitchFamily="18" charset="0"/>
              </a:rPr>
              <a:t>(</a:t>
            </a:r>
            <a:r>
              <a:rPr lang="en-US" sz="2200" dirty="0">
                <a:latin typeface="Palatino Linotype" pitchFamily="18" charset="0"/>
              </a:rPr>
              <a:t>antibodies recognize them by the sequences of amino acids</a:t>
            </a:r>
            <a:r>
              <a:rPr lang="sr-Cyrl-CS" sz="2200" dirty="0">
                <a:latin typeface="Palatino Linotype" pitchFamily="18" charset="0"/>
              </a:rPr>
              <a:t>) </a:t>
            </a:r>
            <a:r>
              <a:rPr lang="en-US" sz="2200" dirty="0">
                <a:latin typeface="Palatino Linotype" pitchFamily="18" charset="0"/>
              </a:rPr>
              <a:t>and</a:t>
            </a:r>
            <a:r>
              <a:rPr lang="sr-Cyrl-CS" sz="2200" dirty="0">
                <a:latin typeface="Palatino Linotype" pitchFamily="18" charset="0"/>
              </a:rPr>
              <a:t> </a:t>
            </a:r>
            <a:r>
              <a:rPr lang="en-US" sz="2200" b="1" dirty="0">
                <a:solidFill>
                  <a:srgbClr val="0000CC"/>
                </a:solidFill>
                <a:latin typeface="Palatino Linotype" pitchFamily="18" charset="0"/>
              </a:rPr>
              <a:t>conformational determinants</a:t>
            </a:r>
            <a:r>
              <a:rPr lang="sr-Cyrl-CS" sz="2200" dirty="0">
                <a:solidFill>
                  <a:srgbClr val="0000CC"/>
                </a:solidFill>
                <a:latin typeface="Palatino Linotype" pitchFamily="18" charset="0"/>
              </a:rPr>
              <a:t>.</a:t>
            </a:r>
          </a:p>
          <a:p>
            <a:pPr eaLnBrk="1" fontAlgn="auto" hangingPunct="1">
              <a:spcAft>
                <a:spcPts val="0"/>
              </a:spcAft>
              <a:buFont typeface="Wingdings" pitchFamily="2" charset="2"/>
              <a:buNone/>
              <a:defRPr/>
            </a:pPr>
            <a:endParaRPr lang="sr-Cyrl-CS" sz="2000" dirty="0">
              <a:latin typeface="Palatino Linotype" pitchFamily="18" charset="0"/>
            </a:endParaRPr>
          </a:p>
          <a:p>
            <a:pPr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1800" dirty="0">
              <a:latin typeface="Palatino Linotype" pitchFamily="18" charset="0"/>
            </a:endParaRPr>
          </a:p>
          <a:p>
            <a:pPr marL="0" indent="0" eaLnBrk="1" fontAlgn="auto" hangingPunct="1">
              <a:spcAft>
                <a:spcPts val="0"/>
              </a:spcAft>
              <a:buFont typeface="Wingdings" pitchFamily="2" charset="2"/>
              <a:buNone/>
              <a:defRPr/>
            </a:pPr>
            <a:endParaRPr lang="sr-Cyrl-CS" sz="1800" dirty="0">
              <a:latin typeface="Palatino Linotype" pitchFamily="18" charset="0"/>
            </a:endParaRPr>
          </a:p>
          <a:p>
            <a:pPr marL="0" indent="0" eaLnBrk="1" fontAlgn="auto" hangingPunct="1">
              <a:spcAft>
                <a:spcPts val="0"/>
              </a:spcAft>
              <a:buFont typeface="Wingdings" pitchFamily="2" charset="2"/>
              <a:buNone/>
              <a:defRPr/>
            </a:pPr>
            <a:endParaRPr lang="sr-Cyrl-CS" sz="2000" dirty="0">
              <a:latin typeface="Palatino Linotype" pitchFamily="18" charset="0"/>
            </a:endParaRPr>
          </a:p>
          <a:p>
            <a:pPr marL="0" indent="0" eaLnBrk="1" fontAlgn="auto" hangingPunct="1">
              <a:spcAft>
                <a:spcPts val="0"/>
              </a:spcAft>
              <a:buFont typeface="Wingdings" pitchFamily="2" charset="2"/>
              <a:buNone/>
              <a:defRPr/>
            </a:pPr>
            <a:endParaRPr lang="sr-Cyrl-CS" sz="1100" dirty="0">
              <a:latin typeface="Palatino Linotype" pitchFamily="18" charset="0"/>
            </a:endParaRPr>
          </a:p>
          <a:p>
            <a:pPr marL="0" indent="0" eaLnBrk="1" fontAlgn="auto" hangingPunct="1">
              <a:spcAft>
                <a:spcPts val="0"/>
              </a:spcAft>
              <a:buFont typeface="Wingdings" pitchFamily="2" charset="2"/>
              <a:buNone/>
              <a:defRPr/>
            </a:pPr>
            <a:r>
              <a:rPr lang="en-US" sz="2000" dirty="0">
                <a:latin typeface="Palatino Linotype" pitchFamily="18" charset="0"/>
              </a:rPr>
              <a:t>Connection strength of one of the tied</a:t>
            </a:r>
            <a:r>
              <a:rPr lang="sr-Cyrl-CS" sz="2000" dirty="0">
                <a:latin typeface="Palatino Linotype" pitchFamily="18" charset="0"/>
              </a:rPr>
              <a:t> </a:t>
            </a:r>
            <a:r>
              <a:rPr lang="en-US" sz="2000" dirty="0">
                <a:latin typeface="Palatino Linotype" pitchFamily="18" charset="0"/>
              </a:rPr>
              <a:t>antibody surfaces and one epitope is  </a:t>
            </a:r>
            <a:r>
              <a:rPr lang="en-US" sz="2000" b="1" u="sng" dirty="0">
                <a:solidFill>
                  <a:srgbClr val="FF0000"/>
                </a:solidFill>
                <a:latin typeface="Palatino Linotype" pitchFamily="18" charset="0"/>
              </a:rPr>
              <a:t>Affinity</a:t>
            </a:r>
            <a:r>
              <a:rPr lang="sr-Cyrl-CS" sz="1800" b="1" i="1" dirty="0">
                <a:solidFill>
                  <a:srgbClr val="FF0000"/>
                </a:solidFill>
                <a:latin typeface="Palatino Linotype" pitchFamily="18" charset="0"/>
              </a:rPr>
              <a:t>.</a:t>
            </a:r>
          </a:p>
          <a:p>
            <a:pPr eaLnBrk="1" fontAlgn="auto" hangingPunct="1">
              <a:spcAft>
                <a:spcPts val="0"/>
              </a:spcAft>
              <a:buFont typeface="Wingdings" pitchFamily="2" charset="2"/>
              <a:buNone/>
              <a:defRPr/>
            </a:pPr>
            <a:endParaRPr lang="sr-Cyrl-CS" sz="800" dirty="0">
              <a:latin typeface="Palatino Linotype" pitchFamily="18" charset="0"/>
            </a:endParaRPr>
          </a:p>
          <a:p>
            <a:pPr marL="0" indent="0" eaLnBrk="1" fontAlgn="auto" hangingPunct="1">
              <a:spcAft>
                <a:spcPts val="0"/>
              </a:spcAft>
              <a:buFont typeface="Wingdings" pitchFamily="2" charset="2"/>
              <a:buNone/>
              <a:defRPr/>
            </a:pPr>
            <a:r>
              <a:rPr lang="en-US" sz="2200" dirty="0">
                <a:latin typeface="Palatino Linotype" pitchFamily="18" charset="0"/>
              </a:rPr>
              <a:t>Total connection strength of one molecule of antibody and antigens is </a:t>
            </a:r>
            <a:r>
              <a:rPr lang="en-US" sz="2200" b="1" u="sng" dirty="0">
                <a:solidFill>
                  <a:srgbClr val="FF0000"/>
                </a:solidFill>
                <a:latin typeface="Palatino Linotype" pitchFamily="18" charset="0"/>
              </a:rPr>
              <a:t>Avidity</a:t>
            </a:r>
            <a:r>
              <a:rPr lang="sr-Cyrl-CS" sz="2200" b="1" i="1" u="sng" dirty="0">
                <a:solidFill>
                  <a:srgbClr val="FF0000"/>
                </a:solidFill>
                <a:latin typeface="Palatino Linotype" pitchFamily="18" charset="0"/>
              </a:rPr>
              <a:t>  </a:t>
            </a:r>
          </a:p>
          <a:p>
            <a:pPr eaLnBrk="1" fontAlgn="auto" hangingPunct="1">
              <a:spcAft>
                <a:spcPts val="0"/>
              </a:spcAft>
              <a:buFont typeface="Wingdings" pitchFamily="2" charset="2"/>
              <a:buNone/>
              <a:defRPr/>
            </a:pPr>
            <a:endParaRPr lang="sr-Cyrl-CS" sz="2000" dirty="0">
              <a:solidFill>
                <a:srgbClr val="FFCC00"/>
              </a:solidFill>
              <a:latin typeface="Palatino Linotype" pitchFamily="18" charset="0"/>
            </a:endParaRPr>
          </a:p>
        </p:txBody>
      </p:sp>
      <p:pic>
        <p:nvPicPr>
          <p:cNvPr id="12292" name="Picture 4" descr="https://www.rostlab.org/services/epitome/images/nogdan-align-web2-700.gif"/>
          <p:cNvPicPr>
            <a:picLocks noChangeAspect="1" noChangeArrowheads="1"/>
          </p:cNvPicPr>
          <p:nvPr/>
        </p:nvPicPr>
        <p:blipFill>
          <a:blip r:embed="rId2" cstate="print"/>
          <a:srcRect l="5357" t="5367" r="2499" b="46332"/>
          <a:stretch>
            <a:fillRect/>
          </a:stretch>
        </p:blipFill>
        <p:spPr bwMode="auto">
          <a:xfrm>
            <a:off x="4499992" y="2276872"/>
            <a:ext cx="4280240" cy="3096344"/>
          </a:xfrm>
          <a:prstGeom prst="rect">
            <a:avLst/>
          </a:prstGeom>
          <a:noFill/>
        </p:spPr>
      </p:pic>
      <p:pic>
        <p:nvPicPr>
          <p:cNvPr id="75779" name="Picture 3" descr="C:\Users\Sladja\Desktop\slide_12.jpg"/>
          <p:cNvPicPr>
            <a:picLocks noChangeAspect="1" noChangeArrowheads="1"/>
          </p:cNvPicPr>
          <p:nvPr/>
        </p:nvPicPr>
        <p:blipFill>
          <a:blip r:embed="rId3" cstate="print"/>
          <a:srcRect/>
          <a:stretch>
            <a:fillRect/>
          </a:stretch>
        </p:blipFill>
        <p:spPr bwMode="auto">
          <a:xfrm>
            <a:off x="251521" y="2276872"/>
            <a:ext cx="4356992" cy="3096344"/>
          </a:xfrm>
          <a:prstGeom prst="rect">
            <a:avLst/>
          </a:prstGeom>
          <a:noFill/>
        </p:spPr>
      </p:pic>
    </p:spTree>
    <p:extLst>
      <p:ext uri="{BB962C8B-B14F-4D97-AF65-F5344CB8AC3E}">
        <p14:creationId xmlns:p14="http://schemas.microsoft.com/office/powerpoint/2010/main" val="436954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59832" y="6379924"/>
            <a:ext cx="5984589" cy="400110"/>
          </a:xfrm>
          <a:prstGeom prst="rect">
            <a:avLst/>
          </a:prstGeom>
        </p:spPr>
        <p:txBody>
          <a:bodyPr wrap="square">
            <a:spAutoFit/>
          </a:bodyPr>
          <a:lstStyle/>
          <a:p>
            <a:pPr algn="r"/>
            <a:r>
              <a:rPr lang="en-US" sz="2000" b="1" dirty="0">
                <a:solidFill>
                  <a:srgbClr val="FF0000"/>
                </a:solidFill>
                <a:latin typeface="Palatino Linotype" pitchFamily="18" charset="0"/>
              </a:rPr>
              <a:t>Mono</a:t>
            </a:r>
            <a:r>
              <a:rPr lang="en-US" sz="2000" b="1" dirty="0">
                <a:latin typeface="Palatino Linotype" pitchFamily="18" charset="0"/>
              </a:rPr>
              <a:t> - one;  </a:t>
            </a:r>
            <a:r>
              <a:rPr lang="en-US" sz="2000" b="1" dirty="0">
                <a:solidFill>
                  <a:srgbClr val="FF0000"/>
                </a:solidFill>
                <a:latin typeface="Palatino Linotype" pitchFamily="18" charset="0"/>
              </a:rPr>
              <a:t>Clone</a:t>
            </a:r>
            <a:r>
              <a:rPr lang="en-US" sz="2000" b="1" dirty="0">
                <a:latin typeface="Palatino Linotype" pitchFamily="18" charset="0"/>
              </a:rPr>
              <a:t> – one cell and its offspring</a:t>
            </a:r>
          </a:p>
        </p:txBody>
      </p:sp>
      <p:pic>
        <p:nvPicPr>
          <p:cNvPr id="7" name="Picture 14" descr="Credit: AJC1, Fkicr">
            <a:hlinkClick r:id="rId2"/>
          </p:cNvPr>
          <p:cNvPicPr>
            <a:picLocks noChangeAspect="1" noChangeArrowheads="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38000" contrast="-8000"/>
                    </a14:imgEffect>
                  </a14:imgLayer>
                </a14:imgProps>
              </a:ext>
            </a:extLst>
          </a:blip>
          <a:srcRect/>
          <a:stretch>
            <a:fillRect/>
          </a:stretch>
        </p:blipFill>
        <p:spPr bwMode="auto">
          <a:xfrm>
            <a:off x="260231" y="431437"/>
            <a:ext cx="8623538" cy="6348597"/>
          </a:xfrm>
          <a:prstGeom prst="rect">
            <a:avLst/>
          </a:prstGeom>
          <a:noFill/>
          <a:ln>
            <a:noFill/>
          </a:ln>
        </p:spPr>
      </p:pic>
      <p:sp>
        <p:nvSpPr>
          <p:cNvPr id="9" name="Content Placeholder 2"/>
          <p:cNvSpPr>
            <a:spLocks noGrp="1"/>
          </p:cNvSpPr>
          <p:nvPr>
            <p:ph idx="1"/>
          </p:nvPr>
        </p:nvSpPr>
        <p:spPr>
          <a:xfrm>
            <a:off x="156459" y="278021"/>
            <a:ext cx="8572560" cy="2736304"/>
          </a:xfrm>
        </p:spPr>
        <p:txBody>
          <a:bodyPr>
            <a:noAutofit/>
          </a:bodyPr>
          <a:lstStyle/>
          <a:p>
            <a:pPr marL="0" indent="0" algn="ctr">
              <a:buNone/>
            </a:pPr>
            <a:r>
              <a:rPr lang="en-US" sz="2500" b="1" u="sng" dirty="0">
                <a:latin typeface="Palatino Linotype" pitchFamily="18" charset="0"/>
                <a:cs typeface="Arial" pitchFamily="34" charset="0"/>
              </a:rPr>
              <a:t>Monoclonal antibodies</a:t>
            </a:r>
            <a:r>
              <a:rPr lang="en-US" sz="2500" b="1" dirty="0">
                <a:latin typeface="Palatino Linotype" pitchFamily="18" charset="0"/>
                <a:cs typeface="Arial" pitchFamily="34" charset="0"/>
              </a:rPr>
              <a:t> are antibodies  with the same specificity for antigens.</a:t>
            </a:r>
            <a:r>
              <a:rPr lang="ru-RU" sz="2500" b="1" dirty="0">
                <a:latin typeface="Palatino Linotype" pitchFamily="18" charset="0"/>
                <a:cs typeface="Arial" pitchFamily="34" charset="0"/>
              </a:rPr>
              <a:t> </a:t>
            </a:r>
            <a:r>
              <a:rPr lang="en-US" sz="2500" b="1" dirty="0">
                <a:latin typeface="Palatino Linotype" pitchFamily="18" charset="0"/>
                <a:cs typeface="Arial" pitchFamily="34" charset="0"/>
              </a:rPr>
              <a:t>These antibodies are identical to each other.</a:t>
            </a:r>
            <a:r>
              <a:rPr lang="ru-RU" sz="2500" b="1" dirty="0">
                <a:latin typeface="Palatino Linotype" pitchFamily="18" charset="0"/>
                <a:cs typeface="Arial" pitchFamily="34" charset="0"/>
              </a:rPr>
              <a:t> </a:t>
            </a:r>
            <a:r>
              <a:rPr lang="en-US" sz="2500" b="1" dirty="0">
                <a:latin typeface="Palatino Linotype" pitchFamily="18" charset="0"/>
                <a:cs typeface="Arial" pitchFamily="34" charset="0"/>
              </a:rPr>
              <a:t>They have the same active site </a:t>
            </a:r>
            <a:r>
              <a:rPr lang="ru-RU" sz="2500" b="1" dirty="0">
                <a:solidFill>
                  <a:srgbClr val="C00000"/>
                </a:solidFill>
                <a:latin typeface="Palatino Linotype" pitchFamily="18" charset="0"/>
                <a:cs typeface="Arial" pitchFamily="34" charset="0"/>
              </a:rPr>
              <a:t>(</a:t>
            </a:r>
            <a:r>
              <a:rPr lang="en-US" sz="2500" b="1" dirty="0">
                <a:solidFill>
                  <a:srgbClr val="C00000"/>
                </a:solidFill>
                <a:latin typeface="Palatino Linotype" pitchFamily="18" charset="0"/>
                <a:cs typeface="Arial" pitchFamily="34" charset="0"/>
              </a:rPr>
              <a:t>paratope</a:t>
            </a:r>
            <a:r>
              <a:rPr lang="ru-RU" sz="2500" b="1" dirty="0">
                <a:solidFill>
                  <a:srgbClr val="C00000"/>
                </a:solidFill>
                <a:latin typeface="Palatino Linotype" pitchFamily="18" charset="0"/>
                <a:cs typeface="Arial" pitchFamily="34" charset="0"/>
              </a:rPr>
              <a:t>)</a:t>
            </a:r>
            <a:r>
              <a:rPr lang="en-US" sz="2500" b="1" dirty="0">
                <a:solidFill>
                  <a:srgbClr val="C00000"/>
                </a:solidFill>
                <a:latin typeface="Palatino Linotype" pitchFamily="18" charset="0"/>
                <a:cs typeface="Arial" pitchFamily="34" charset="0"/>
              </a:rPr>
              <a:t>.</a:t>
            </a:r>
            <a:r>
              <a:rPr lang="ru-RU" sz="2500" b="1" dirty="0">
                <a:solidFill>
                  <a:srgbClr val="C00000"/>
                </a:solidFill>
                <a:latin typeface="Palatino Linotype" pitchFamily="18" charset="0"/>
                <a:cs typeface="Arial" pitchFamily="34" charset="0"/>
              </a:rPr>
              <a:t> </a:t>
            </a:r>
            <a:r>
              <a:rPr lang="en-US" sz="2500" b="1" dirty="0">
                <a:latin typeface="Palatino Linotype" pitchFamily="18" charset="0"/>
                <a:cs typeface="Arial" pitchFamily="34" charset="0"/>
              </a:rPr>
              <a:t>Paratope recognizes and connects to the same determinant </a:t>
            </a:r>
            <a:r>
              <a:rPr lang="ru-RU" sz="2500" b="1" dirty="0">
                <a:latin typeface="Palatino Linotype" pitchFamily="18" charset="0"/>
                <a:cs typeface="Arial" pitchFamily="34" charset="0"/>
              </a:rPr>
              <a:t>(</a:t>
            </a:r>
            <a:r>
              <a:rPr lang="en-US" sz="2500" b="1" dirty="0">
                <a:latin typeface="Palatino Linotype" pitchFamily="18" charset="0"/>
                <a:cs typeface="Arial" pitchFamily="34" charset="0"/>
              </a:rPr>
              <a:t>epitope</a:t>
            </a:r>
            <a:r>
              <a:rPr lang="ru-RU" sz="2500" b="1" dirty="0">
                <a:latin typeface="Palatino Linotype" pitchFamily="18" charset="0"/>
                <a:cs typeface="Arial" pitchFamily="34" charset="0"/>
              </a:rPr>
              <a:t>) </a:t>
            </a:r>
            <a:r>
              <a:rPr lang="en-US" sz="2500" b="1" dirty="0">
                <a:latin typeface="Palatino Linotype" pitchFamily="18" charset="0"/>
                <a:cs typeface="Arial" pitchFamily="34" charset="0"/>
              </a:rPr>
              <a:t>on antigen</a:t>
            </a:r>
            <a:r>
              <a:rPr lang="ru-RU" sz="2500" b="1" dirty="0">
                <a:latin typeface="Palatino Linotype" pitchFamily="18" charset="0"/>
                <a:cs typeface="Arial" pitchFamily="34" charset="0"/>
              </a:rPr>
              <a:t>. </a:t>
            </a:r>
          </a:p>
          <a:p>
            <a:pPr marL="0" indent="0" algn="ctr">
              <a:buNone/>
            </a:pPr>
            <a:r>
              <a:rPr lang="x-none" sz="2500" b="1" i="1" dirty="0">
                <a:solidFill>
                  <a:srgbClr val="0000CC"/>
                </a:solidFill>
                <a:latin typeface="Palatino Linotype" pitchFamily="18" charset="0"/>
              </a:rPr>
              <a:t>(</a:t>
            </a:r>
            <a:r>
              <a:rPr lang="en-US" sz="2500" b="1" i="1" dirty="0">
                <a:solidFill>
                  <a:srgbClr val="0000CC"/>
                </a:solidFill>
                <a:latin typeface="Palatino Linotype" pitchFamily="18" charset="0"/>
              </a:rPr>
              <a:t>One clone of B lymphocytes produces (same) antibodies of the same specificity</a:t>
            </a:r>
            <a:r>
              <a:rPr lang="sr-Cyrl-CS" sz="2500" b="1" i="1" dirty="0">
                <a:solidFill>
                  <a:srgbClr val="0000CC"/>
                </a:solidFill>
                <a:latin typeface="Palatino Linotype" pitchFamily="18" charset="0"/>
              </a:rPr>
              <a:t>)</a:t>
            </a:r>
          </a:p>
          <a:p>
            <a:pPr algn="just">
              <a:buNone/>
            </a:pPr>
            <a:r>
              <a:rPr lang="sr-Cyrl-CS" sz="2500" b="1" i="1" dirty="0">
                <a:solidFill>
                  <a:srgbClr val="0066FF"/>
                </a:solidFill>
                <a:latin typeface="Palatino Linotype" pitchFamily="18" charset="0"/>
              </a:rPr>
              <a:t> </a:t>
            </a:r>
            <a:endParaRPr lang="en-US" sz="2500" b="1" dirty="0">
              <a:latin typeface="Palatino Linotype" pitchFamily="18"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04664"/>
            <a:ext cx="8640960" cy="6048672"/>
          </a:xfrm>
          <a:ln>
            <a:solidFill>
              <a:srgbClr val="00B050"/>
            </a:solidFill>
          </a:ln>
        </p:spPr>
        <p:txBody>
          <a:bodyPr>
            <a:normAutofit/>
          </a:bodyPr>
          <a:lstStyle/>
          <a:p>
            <a:pPr marL="0" indent="0">
              <a:buNone/>
            </a:pPr>
            <a:r>
              <a:rPr lang="sr-Cyrl-RS" sz="2500" dirty="0">
                <a:latin typeface="Palatino Linotype" panose="02040502050505030304" pitchFamily="18" charset="0"/>
              </a:rPr>
              <a:t>...</a:t>
            </a:r>
            <a:r>
              <a:rPr lang="en-US" sz="2500" dirty="0">
                <a:latin typeface="Palatino Linotype" panose="02040502050505030304" pitchFamily="18" charset="0"/>
              </a:rPr>
              <a:t>They're much more efficient </a:t>
            </a:r>
            <a:r>
              <a:rPr lang="sr-Cyrl-RS" sz="2500" dirty="0">
                <a:latin typeface="Palatino Linotype" panose="02040502050505030304" pitchFamily="18" charset="0"/>
              </a:rPr>
              <a:t>(</a:t>
            </a:r>
            <a:r>
              <a:rPr lang="en-US" sz="2500" dirty="0">
                <a:latin typeface="Palatino Linotype" panose="02040502050505030304" pitchFamily="18" charset="0"/>
              </a:rPr>
              <a:t>they have a higher affinity.</a:t>
            </a:r>
            <a:r>
              <a:rPr lang="sr-Cyrl-RS" sz="2500" dirty="0">
                <a:latin typeface="Palatino Linotype" panose="02040502050505030304" pitchFamily="18" charset="0"/>
              </a:rPr>
              <a:t>) </a:t>
            </a:r>
          </a:p>
          <a:p>
            <a:pPr marL="0" indent="0">
              <a:buNone/>
            </a:pPr>
            <a:r>
              <a:rPr lang="en-US" sz="2500" dirty="0">
                <a:latin typeface="Palatino Linotype" panose="02040502050505030304" pitchFamily="18" charset="0"/>
              </a:rPr>
              <a:t>and more specific to antigens than standard antiserum, so</a:t>
            </a:r>
            <a:r>
              <a:rPr lang="sr-Cyrl-RS" sz="2500" dirty="0">
                <a:latin typeface="Palatino Linotype" panose="02040502050505030304" pitchFamily="18" charset="0"/>
              </a:rPr>
              <a:t> </a:t>
            </a:r>
            <a:r>
              <a:rPr lang="en-US" sz="2500" dirty="0">
                <a:latin typeface="Palatino Linotype" panose="02040502050505030304" pitchFamily="18" charset="0"/>
              </a:rPr>
              <a:t>they can be given in smaller quantities.</a:t>
            </a:r>
            <a:endParaRPr lang="sr-Cyrl-RS" sz="2500" dirty="0">
              <a:latin typeface="Palatino Linotype" panose="02040502050505030304" pitchFamily="18" charset="0"/>
            </a:endParaRPr>
          </a:p>
          <a:p>
            <a:pPr marL="0" indent="0">
              <a:buNone/>
            </a:pPr>
            <a:r>
              <a:rPr lang="en-US" sz="2500" dirty="0">
                <a:latin typeface="Palatino Linotype" panose="02040502050505030304" pitchFamily="18" charset="0"/>
              </a:rPr>
              <a:t>Which reduces the risk of serum disease</a:t>
            </a:r>
            <a:r>
              <a:rPr lang="sr-Cyrl-RS" sz="2500" dirty="0">
                <a:latin typeface="Palatino Linotype" panose="02040502050505030304" pitchFamily="18" charset="0"/>
              </a:rPr>
              <a:t> </a:t>
            </a:r>
            <a:r>
              <a:rPr lang="en-US" sz="2500" dirty="0">
                <a:latin typeface="Palatino Linotype" panose="02040502050505030304" pitchFamily="18" charset="0"/>
              </a:rPr>
              <a:t>and other forms of allergic reactions.</a:t>
            </a:r>
            <a:endParaRPr lang="sr-Cyrl-RS" sz="2500" dirty="0">
              <a:latin typeface="Palatino Linotype" panose="02040502050505030304" pitchFamily="18" charset="0"/>
            </a:endParaRPr>
          </a:p>
          <a:p>
            <a:pPr marL="0" indent="0">
              <a:buNone/>
            </a:pPr>
            <a:endParaRPr lang="sr-Cyrl-RS" sz="2500" dirty="0">
              <a:latin typeface="Palatino Linotype" panose="02040502050505030304" pitchFamily="18" charset="0"/>
            </a:endParaRPr>
          </a:p>
          <a:p>
            <a:pPr marL="0" indent="0">
              <a:buNone/>
            </a:pPr>
            <a:endParaRPr lang="en-US" sz="2500" dirty="0">
              <a:latin typeface="Palatino Linotype" panose="02040502050505030304" pitchFamily="18" charset="0"/>
            </a:endParaRPr>
          </a:p>
          <a:p>
            <a:pPr marL="0" indent="0">
              <a:buNone/>
            </a:pPr>
            <a:endParaRPr lang="en-US" sz="2500" dirty="0">
              <a:latin typeface="Palatino Linotype" panose="02040502050505030304" pitchFamily="18" charset="0"/>
            </a:endParaRPr>
          </a:p>
          <a:p>
            <a:pPr marL="0" indent="0">
              <a:buNone/>
            </a:pPr>
            <a:endParaRPr lang="en-US" sz="2500" dirty="0">
              <a:latin typeface="Palatino Linotype" panose="02040502050505030304" pitchFamily="18" charset="0"/>
            </a:endParaRPr>
          </a:p>
          <a:p>
            <a:pPr marL="0" indent="0">
              <a:buNone/>
            </a:pPr>
            <a:endParaRPr lang="sr-Cyrl-RS" sz="2500" dirty="0">
              <a:latin typeface="Palatino Linotype" panose="02040502050505030304" pitchFamily="18" charset="0"/>
            </a:endParaRPr>
          </a:p>
          <a:p>
            <a:pPr marL="0" indent="0" algn="r">
              <a:buNone/>
            </a:pPr>
            <a:r>
              <a:rPr lang="sr-Cyrl-RS" sz="2500" dirty="0">
                <a:latin typeface="Palatino Linotype" panose="02040502050505030304" pitchFamily="18" charset="0"/>
              </a:rPr>
              <a:t>...</a:t>
            </a:r>
            <a:r>
              <a:rPr lang="en-US" sz="2500" dirty="0">
                <a:latin typeface="Palatino Linotype" panose="02040502050505030304" pitchFamily="18" charset="0"/>
              </a:rPr>
              <a:t>Because they are specific only for one</a:t>
            </a:r>
            <a:r>
              <a:rPr lang="sr-Cyrl-RS" sz="2500" dirty="0">
                <a:latin typeface="Palatino Linotype" panose="02040502050505030304" pitchFamily="18" charset="0"/>
              </a:rPr>
              <a:t>, </a:t>
            </a:r>
          </a:p>
          <a:p>
            <a:pPr marL="0" indent="0" algn="r">
              <a:buNone/>
            </a:pPr>
            <a:r>
              <a:rPr lang="en-US" sz="2500" dirty="0">
                <a:latin typeface="Palatino Linotype" panose="02040502050505030304" pitchFamily="18" charset="0"/>
              </a:rPr>
              <a:t>selected, lymphocytic antigen</a:t>
            </a:r>
            <a:r>
              <a:rPr lang="sr-Cyrl-RS" sz="2500" dirty="0">
                <a:latin typeface="Palatino Linotype" panose="02040502050505030304" pitchFamily="18" charset="0"/>
              </a:rPr>
              <a:t>, </a:t>
            </a:r>
            <a:r>
              <a:rPr lang="en-US" sz="2500" dirty="0">
                <a:latin typeface="Palatino Linotype" panose="02040502050505030304" pitchFamily="18" charset="0"/>
              </a:rPr>
              <a:t>selective inactivation is possible of</a:t>
            </a:r>
            <a:r>
              <a:rPr lang="sr-Cyrl-RS" sz="2500" b="1" dirty="0">
                <a:latin typeface="Palatino Linotype" panose="02040502050505030304" pitchFamily="18" charset="0"/>
              </a:rPr>
              <a:t> </a:t>
            </a:r>
            <a:r>
              <a:rPr lang="en-US" sz="2500" b="1" dirty="0">
                <a:latin typeface="Palatino Linotype" panose="02040502050505030304" pitchFamily="18" charset="0"/>
              </a:rPr>
              <a:t>some lymphocyte populations.</a:t>
            </a:r>
            <a:endParaRPr lang="en-US" sz="2500" dirty="0">
              <a:latin typeface="Palatino Linotype" panose="02040502050505030304" pitchFamily="18" charset="0"/>
            </a:endParaRPr>
          </a:p>
        </p:txBody>
      </p:sp>
    </p:spTree>
    <p:extLst>
      <p:ext uri="{BB962C8B-B14F-4D97-AF65-F5344CB8AC3E}">
        <p14:creationId xmlns:p14="http://schemas.microsoft.com/office/powerpoint/2010/main" val="3079358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
          <p:cNvSpPr>
            <a:spLocks noChangeArrowheads="1"/>
          </p:cNvSpPr>
          <p:nvPr/>
        </p:nvSpPr>
        <p:spPr bwMode="auto">
          <a:xfrm>
            <a:off x="178798" y="5589240"/>
            <a:ext cx="8857108" cy="1015663"/>
          </a:xfrm>
          <a:prstGeom prst="rect">
            <a:avLst/>
          </a:prstGeom>
          <a:noFill/>
          <a:ln w="19050">
            <a:solidFill>
              <a:srgbClr val="00B050"/>
            </a:solidFill>
            <a:prstDash val="dash"/>
            <a:miter lim="800000"/>
            <a:headEnd/>
            <a:tailEnd/>
          </a:ln>
        </p:spPr>
        <p:txBody>
          <a:bodyPr wrap="square">
            <a:spAutoFit/>
          </a:bodyPr>
          <a:lstStyle/>
          <a:p>
            <a:pPr algn="ctr">
              <a:buClr>
                <a:srgbClr val="FF6699"/>
              </a:buClr>
            </a:pPr>
            <a:r>
              <a:rPr lang="fr-FR" sz="2000" i="1" dirty="0">
                <a:latin typeface="Palatino Linotype" pitchFamily="18" charset="0"/>
              </a:rPr>
              <a:t>C</a:t>
            </a:r>
            <a:r>
              <a:rPr lang="en-US" sz="2000" i="1" dirty="0">
                <a:latin typeface="Palatino Linotype" pitchFamily="18" charset="0"/>
              </a:rPr>
              <a:t>.</a:t>
            </a:r>
            <a:r>
              <a:rPr lang="fr-FR" sz="2000" i="1" dirty="0">
                <a:latin typeface="Palatino Linotype" pitchFamily="18" charset="0"/>
              </a:rPr>
              <a:t> </a:t>
            </a:r>
            <a:r>
              <a:rPr lang="fr-FR" sz="2000" i="1" dirty="0" err="1">
                <a:latin typeface="Palatino Linotype" pitchFamily="18" charset="0"/>
              </a:rPr>
              <a:t>Milstein</a:t>
            </a:r>
            <a:r>
              <a:rPr lang="en-US" sz="2000" i="1" dirty="0">
                <a:latin typeface="Palatino Linotype" pitchFamily="18" charset="0"/>
              </a:rPr>
              <a:t> </a:t>
            </a:r>
            <a:r>
              <a:rPr lang="en-US" sz="2000" dirty="0">
                <a:latin typeface="Palatino Linotype" pitchFamily="18" charset="0"/>
              </a:rPr>
              <a:t>and </a:t>
            </a:r>
            <a:r>
              <a:rPr lang="fr-FR" sz="2000" i="1" dirty="0">
                <a:latin typeface="Palatino Linotype" pitchFamily="18" charset="0"/>
              </a:rPr>
              <a:t>G</a:t>
            </a:r>
            <a:r>
              <a:rPr lang="en-US" sz="2000" i="1" dirty="0">
                <a:latin typeface="Palatino Linotype" pitchFamily="18" charset="0"/>
              </a:rPr>
              <a:t>.</a:t>
            </a:r>
            <a:r>
              <a:rPr lang="fr-FR" sz="2000" i="1" dirty="0">
                <a:latin typeface="Palatino Linotype" pitchFamily="18" charset="0"/>
              </a:rPr>
              <a:t> Kohler </a:t>
            </a:r>
            <a:r>
              <a:rPr lang="fr-FR" sz="2000" dirty="0" err="1">
                <a:latin typeface="Palatino Linotype" pitchFamily="18" charset="0"/>
              </a:rPr>
              <a:t>they</a:t>
            </a:r>
            <a:r>
              <a:rPr lang="fr-FR" sz="2000" dirty="0">
                <a:latin typeface="Palatino Linotype" pitchFamily="18" charset="0"/>
              </a:rPr>
              <a:t> are the first,</a:t>
            </a:r>
            <a:r>
              <a:rPr lang="en-US" sz="2000" dirty="0">
                <a:latin typeface="Palatino Linotype" pitchFamily="18" charset="0"/>
              </a:rPr>
              <a:t> in year </a:t>
            </a:r>
            <a:r>
              <a:rPr lang="sr-Latn-CS" sz="2000" dirty="0">
                <a:latin typeface="Palatino Linotype" pitchFamily="18" charset="0"/>
                <a:cs typeface="Times New Roman" pitchFamily="18" charset="0"/>
              </a:rPr>
              <a:t>1975</a:t>
            </a:r>
            <a:r>
              <a:rPr lang="en-US" sz="2000" dirty="0">
                <a:latin typeface="Palatino Linotype" pitchFamily="18" charset="0"/>
                <a:cs typeface="Times New Roman" pitchFamily="18" charset="0"/>
              </a:rPr>
              <a:t>, introduced a technique for the production of monoclonal antibodies</a:t>
            </a:r>
          </a:p>
          <a:p>
            <a:pPr algn="ctr">
              <a:buClr>
                <a:srgbClr val="FF6699"/>
              </a:buClr>
            </a:pPr>
            <a:r>
              <a:rPr lang="en-US" sz="2000" dirty="0">
                <a:latin typeface="Palatino Linotype" pitchFamily="18" charset="0"/>
                <a:cs typeface="Times New Roman" pitchFamily="18" charset="0"/>
              </a:rPr>
              <a:t>Year</a:t>
            </a:r>
            <a:r>
              <a:rPr lang="sr-Cyrl-RS" sz="2000" dirty="0">
                <a:latin typeface="Palatino Linotype" pitchFamily="18" charset="0"/>
                <a:cs typeface="Times New Roman" pitchFamily="18" charset="0"/>
              </a:rPr>
              <a:t> </a:t>
            </a:r>
            <a:r>
              <a:rPr lang="en-US" sz="2000" dirty="0">
                <a:latin typeface="Palatino Linotype" pitchFamily="18" charset="0"/>
                <a:cs typeface="Times New Roman" pitchFamily="18" charset="0"/>
              </a:rPr>
              <a:t>1984 they won the Nobel Prize</a:t>
            </a:r>
            <a:endParaRPr lang="fr-FR" sz="2000" dirty="0">
              <a:latin typeface="Palatino Linotype" pitchFamily="18" charset="0"/>
              <a:cs typeface="Times New Roman" pitchFamily="18" charset="0"/>
            </a:endParaRPr>
          </a:p>
        </p:txBody>
      </p:sp>
      <p:sp>
        <p:nvSpPr>
          <p:cNvPr id="5123" name="Rectangle 11"/>
          <p:cNvSpPr>
            <a:spLocks noChangeArrowheads="1"/>
          </p:cNvSpPr>
          <p:nvPr/>
        </p:nvSpPr>
        <p:spPr bwMode="auto">
          <a:xfrm>
            <a:off x="684213" y="2565400"/>
            <a:ext cx="1860550" cy="400050"/>
          </a:xfrm>
          <a:prstGeom prst="rect">
            <a:avLst/>
          </a:prstGeom>
          <a:noFill/>
          <a:ln w="9525">
            <a:noFill/>
            <a:miter lim="800000"/>
            <a:headEnd/>
            <a:tailEnd/>
          </a:ln>
        </p:spPr>
        <p:txBody>
          <a:bodyPr wrap="none">
            <a:spAutoFit/>
          </a:bodyPr>
          <a:lstStyle/>
          <a:p>
            <a:pPr algn="ctr"/>
            <a:r>
              <a:rPr lang="fr-FR" sz="2000" b="1" i="1">
                <a:latin typeface="Palatino Linotype" pitchFamily="18" charset="0"/>
              </a:rPr>
              <a:t>Cesar Milstein</a:t>
            </a:r>
          </a:p>
        </p:txBody>
      </p:sp>
      <p:sp>
        <p:nvSpPr>
          <p:cNvPr id="5124" name="Rectangle 12"/>
          <p:cNvSpPr>
            <a:spLocks noChangeArrowheads="1"/>
          </p:cNvSpPr>
          <p:nvPr/>
        </p:nvSpPr>
        <p:spPr bwMode="auto">
          <a:xfrm>
            <a:off x="5940425" y="2565400"/>
            <a:ext cx="2971800" cy="400050"/>
          </a:xfrm>
          <a:prstGeom prst="rect">
            <a:avLst/>
          </a:prstGeom>
          <a:noFill/>
          <a:ln w="9525">
            <a:noFill/>
            <a:miter lim="800000"/>
            <a:headEnd/>
            <a:tailEnd/>
          </a:ln>
        </p:spPr>
        <p:txBody>
          <a:bodyPr>
            <a:spAutoFit/>
          </a:bodyPr>
          <a:lstStyle/>
          <a:p>
            <a:pPr algn="ctr"/>
            <a:r>
              <a:rPr lang="fr-FR" sz="2000" b="1" i="1">
                <a:latin typeface="Palatino Linotype" pitchFamily="18" charset="0"/>
              </a:rPr>
              <a:t>George Kohler</a:t>
            </a:r>
          </a:p>
        </p:txBody>
      </p:sp>
      <p:pic>
        <p:nvPicPr>
          <p:cNvPr id="5125" name="Picture 2" descr="http://www.welt.de/multimedia/archive/00402/koehler1984_BM_Berl_402949a.jpg"/>
          <p:cNvPicPr>
            <a:picLocks noChangeAspect="1" noChangeArrowheads="1"/>
          </p:cNvPicPr>
          <p:nvPr/>
        </p:nvPicPr>
        <p:blipFill>
          <a:blip r:embed="rId2" cstate="print"/>
          <a:srcRect/>
          <a:stretch>
            <a:fillRect/>
          </a:stretch>
        </p:blipFill>
        <p:spPr bwMode="auto">
          <a:xfrm>
            <a:off x="5795963" y="0"/>
            <a:ext cx="2952750" cy="2530475"/>
          </a:xfrm>
          <a:prstGeom prst="rect">
            <a:avLst/>
          </a:prstGeom>
          <a:noFill/>
          <a:ln w="9525">
            <a:noFill/>
            <a:miter lim="800000"/>
            <a:headEnd/>
            <a:tailEnd/>
          </a:ln>
        </p:spPr>
      </p:pic>
      <p:pic>
        <p:nvPicPr>
          <p:cNvPr id="5126" name="Picture 8" descr="http://www.biografiasyvidas.com/biografia/m/fotos/milstein.jpg"/>
          <p:cNvPicPr>
            <a:picLocks noChangeAspect="1" noChangeArrowheads="1"/>
          </p:cNvPicPr>
          <p:nvPr/>
        </p:nvPicPr>
        <p:blipFill>
          <a:blip r:embed="rId3" cstate="print"/>
          <a:srcRect/>
          <a:stretch>
            <a:fillRect/>
          </a:stretch>
        </p:blipFill>
        <p:spPr bwMode="auto">
          <a:xfrm>
            <a:off x="179388" y="0"/>
            <a:ext cx="3238500" cy="2533650"/>
          </a:xfrm>
          <a:prstGeom prst="rect">
            <a:avLst/>
          </a:prstGeom>
          <a:noFill/>
          <a:ln w="9525">
            <a:noFill/>
            <a:miter lim="800000"/>
            <a:headEnd/>
            <a:tailEnd/>
          </a:ln>
        </p:spPr>
      </p:pic>
      <p:pic>
        <p:nvPicPr>
          <p:cNvPr id="5127" name="Picture 14" descr="Credit: AJC1, Fkicr">
            <a:hlinkClick r:id="rId4"/>
          </p:cNvPr>
          <p:cNvPicPr>
            <a:picLocks noChangeAspect="1" noChangeArrowheads="1"/>
          </p:cNvPicPr>
          <p:nvPr/>
        </p:nvPicPr>
        <p:blipFill>
          <a:blip r:embed="rId5" cstate="print"/>
          <a:srcRect/>
          <a:stretch>
            <a:fillRect/>
          </a:stretch>
        </p:blipFill>
        <p:spPr bwMode="auto">
          <a:xfrm>
            <a:off x="3347864" y="-1"/>
            <a:ext cx="2405236" cy="2530475"/>
          </a:xfrm>
          <a:prstGeom prst="rect">
            <a:avLst/>
          </a:prstGeom>
          <a:noFill/>
          <a:ln w="9525">
            <a:noFill/>
            <a:miter lim="800000"/>
            <a:headEnd/>
            <a:tailEnd/>
          </a:ln>
        </p:spPr>
      </p:pic>
      <p:pic>
        <p:nvPicPr>
          <p:cNvPr id="3" name="Picture 2">
            <a:extLst>
              <a:ext uri="{FF2B5EF4-FFF2-40B4-BE49-F238E27FC236}">
                <a16:creationId xmlns:a16="http://schemas.microsoft.com/office/drawing/2014/main" id="{93C8A95E-5726-1028-E4E3-176261B986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6423" y="2568575"/>
            <a:ext cx="4068118" cy="3003328"/>
          </a:xfrm>
          <a:prstGeom prst="rect">
            <a:avLst/>
          </a:prstGeom>
        </p:spPr>
      </p:pic>
    </p:spTree>
    <p:extLst>
      <p:ext uri="{BB962C8B-B14F-4D97-AF65-F5344CB8AC3E}">
        <p14:creationId xmlns:p14="http://schemas.microsoft.com/office/powerpoint/2010/main" val="2972656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395288" y="1844675"/>
            <a:ext cx="8640762" cy="4060825"/>
          </a:xfrm>
        </p:spPr>
        <p:txBody>
          <a:bodyPr/>
          <a:lstStyle/>
          <a:p>
            <a:pPr marL="0" indent="0" algn="r">
              <a:buFont typeface="Arial" charset="0"/>
              <a:buNone/>
            </a:pPr>
            <a:r>
              <a:rPr lang="en-US" sz="2200" dirty="0">
                <a:latin typeface="Palatino Linotype" panose="02040502050505030304" pitchFamily="18" charset="0"/>
              </a:rPr>
              <a:t>Due to the fact that clone of B lymphocytes that secretes antibodies of certain specificity  has a limited half-life</a:t>
            </a:r>
            <a:r>
              <a:rPr lang="ru-RU" sz="2200" dirty="0">
                <a:latin typeface="Palatino Linotype" panose="02040502050505030304" pitchFamily="18" charset="0"/>
              </a:rPr>
              <a:t>, </a:t>
            </a:r>
          </a:p>
          <a:p>
            <a:pPr marL="0" indent="0" algn="r">
              <a:buFont typeface="Arial" charset="0"/>
              <a:buNone/>
            </a:pPr>
            <a:r>
              <a:rPr lang="fr-FR" sz="2200" i="1" dirty="0">
                <a:latin typeface="Palatino Linotype" panose="02040502050505030304" pitchFamily="18" charset="0"/>
              </a:rPr>
              <a:t>C</a:t>
            </a:r>
            <a:r>
              <a:rPr lang="en-US" sz="2200" i="1" dirty="0">
                <a:latin typeface="Palatino Linotype" panose="02040502050505030304" pitchFamily="18" charset="0"/>
              </a:rPr>
              <a:t>.</a:t>
            </a:r>
            <a:r>
              <a:rPr lang="fr-FR" sz="2200" i="1" dirty="0">
                <a:latin typeface="Palatino Linotype" panose="02040502050505030304" pitchFamily="18" charset="0"/>
              </a:rPr>
              <a:t> </a:t>
            </a:r>
            <a:r>
              <a:rPr lang="fr-FR" sz="2200" i="1" dirty="0" err="1">
                <a:latin typeface="Palatino Linotype" panose="02040502050505030304" pitchFamily="18" charset="0"/>
              </a:rPr>
              <a:t>Milstein</a:t>
            </a:r>
            <a:r>
              <a:rPr lang="en-US" sz="2200" i="1" dirty="0">
                <a:latin typeface="Palatino Linotype" panose="02040502050505030304" pitchFamily="18" charset="0"/>
              </a:rPr>
              <a:t> </a:t>
            </a:r>
            <a:r>
              <a:rPr lang="en-US" sz="2200" dirty="0">
                <a:latin typeface="Palatino Linotype" panose="02040502050505030304" pitchFamily="18" charset="0"/>
              </a:rPr>
              <a:t>and</a:t>
            </a:r>
            <a:r>
              <a:rPr lang="en-US" sz="2200" i="1" dirty="0">
                <a:latin typeface="Palatino Linotype" panose="02040502050505030304" pitchFamily="18" charset="0"/>
              </a:rPr>
              <a:t> </a:t>
            </a:r>
            <a:r>
              <a:rPr lang="fr-FR" sz="2200" i="1" dirty="0">
                <a:latin typeface="Palatino Linotype" panose="02040502050505030304" pitchFamily="18" charset="0"/>
              </a:rPr>
              <a:t>G</a:t>
            </a:r>
            <a:r>
              <a:rPr lang="en-US" sz="2200" i="1" dirty="0">
                <a:latin typeface="Palatino Linotype" panose="02040502050505030304" pitchFamily="18" charset="0"/>
              </a:rPr>
              <a:t>.</a:t>
            </a:r>
            <a:r>
              <a:rPr lang="fr-FR" sz="2200" i="1" dirty="0">
                <a:latin typeface="Palatino Linotype" panose="02040502050505030304" pitchFamily="18" charset="0"/>
              </a:rPr>
              <a:t> Kohler</a:t>
            </a:r>
            <a:r>
              <a:rPr lang="en-US" sz="2200" i="1" dirty="0">
                <a:latin typeface="Palatino Linotype" panose="02040502050505030304" pitchFamily="18" charset="0"/>
              </a:rPr>
              <a:t> </a:t>
            </a:r>
            <a:r>
              <a:rPr lang="en-US" sz="2200" dirty="0">
                <a:latin typeface="Palatino Linotype" panose="02040502050505030304" pitchFamily="18" charset="0"/>
              </a:rPr>
              <a:t>developed a method for the immortalization of these cells.</a:t>
            </a:r>
            <a:r>
              <a:rPr lang="sr-Cyrl-CS" sz="2200" dirty="0">
                <a:latin typeface="Palatino Linotype" panose="02040502050505030304" pitchFamily="18" charset="0"/>
              </a:rPr>
              <a:t> </a:t>
            </a:r>
          </a:p>
          <a:p>
            <a:pPr marL="0" indent="0" algn="r">
              <a:buFont typeface="Arial" charset="0"/>
              <a:buNone/>
            </a:pPr>
            <a:endParaRPr lang="sr-Cyrl-CS" sz="2200" dirty="0">
              <a:latin typeface="Palatino Linotype" panose="02040502050505030304" pitchFamily="18" charset="0"/>
            </a:endParaRPr>
          </a:p>
          <a:p>
            <a:pPr marL="0" indent="0" algn="r">
              <a:buFont typeface="Arial" charset="0"/>
              <a:buNone/>
            </a:pPr>
            <a:endParaRPr lang="sr-Cyrl-CS" sz="2200" dirty="0">
              <a:latin typeface="Palatino Linotype" panose="02040502050505030304" pitchFamily="18" charset="0"/>
            </a:endParaRPr>
          </a:p>
          <a:p>
            <a:pPr marL="0" indent="0" algn="r">
              <a:buFont typeface="Arial" charset="0"/>
              <a:buNone/>
            </a:pPr>
            <a:r>
              <a:rPr lang="en-US" sz="2200" dirty="0">
                <a:latin typeface="Palatino Linotype" panose="02040502050505030304" pitchFamily="18" charset="0"/>
              </a:rPr>
              <a:t>This method is based on </a:t>
            </a:r>
            <a:r>
              <a:rPr lang="en-US" sz="2200" b="1" dirty="0">
                <a:solidFill>
                  <a:srgbClr val="FF0000"/>
                </a:solidFill>
                <a:latin typeface="Palatino Linotype" panose="02040502050505030304" pitchFamily="18" charset="0"/>
              </a:rPr>
              <a:t>fusion</a:t>
            </a:r>
            <a:r>
              <a:rPr lang="en-US" sz="2200" dirty="0">
                <a:latin typeface="Palatino Linotype" panose="02040502050505030304" pitchFamily="18" charset="0"/>
              </a:rPr>
              <a:t> </a:t>
            </a:r>
            <a:r>
              <a:rPr lang="sr-Cyrl-CS" sz="2200" dirty="0">
                <a:latin typeface="Palatino Linotype" panose="02040502050505030304" pitchFamily="18" charset="0"/>
              </a:rPr>
              <a:t>(</a:t>
            </a:r>
            <a:r>
              <a:rPr lang="en-US" sz="2200" dirty="0">
                <a:latin typeface="Palatino Linotype" panose="02040502050505030304" pitchFamily="18" charset="0"/>
              </a:rPr>
              <a:t>merging</a:t>
            </a:r>
            <a:r>
              <a:rPr lang="sr-Cyrl-CS" sz="2200" dirty="0">
                <a:latin typeface="Palatino Linotype" panose="02040502050505030304" pitchFamily="18" charset="0"/>
              </a:rPr>
              <a:t>) </a:t>
            </a:r>
            <a:r>
              <a:rPr lang="en-US" sz="2200" dirty="0">
                <a:latin typeface="Palatino Linotype" panose="02040502050505030304" pitchFamily="18" charset="0"/>
              </a:rPr>
              <a:t>B lymphocytes with malignant cells</a:t>
            </a:r>
            <a:r>
              <a:rPr lang="sr-Cyrl-CS" sz="2200" dirty="0">
                <a:latin typeface="Palatino Linotype" panose="02040502050505030304" pitchFamily="18" charset="0"/>
              </a:rPr>
              <a:t> </a:t>
            </a:r>
            <a:r>
              <a:rPr lang="en-US" sz="2200" dirty="0">
                <a:latin typeface="Palatino Linotype" panose="02040502050505030304" pitchFamily="18" charset="0"/>
              </a:rPr>
              <a:t>myeloma in which they produce </a:t>
            </a:r>
            <a:r>
              <a:rPr lang="en-US" sz="2200" dirty="0">
                <a:solidFill>
                  <a:srgbClr val="FF0000"/>
                </a:solidFill>
                <a:latin typeface="Palatino Linotype" panose="02040502050505030304" pitchFamily="18" charset="0"/>
              </a:rPr>
              <a:t>hybrid cells that produces specific antibodies </a:t>
            </a:r>
            <a:r>
              <a:rPr lang="en-US" sz="2200" dirty="0">
                <a:latin typeface="Palatino Linotype" panose="02040502050505030304" pitchFamily="18" charset="0"/>
              </a:rPr>
              <a:t>(characteristic of B lymphocytes) and </a:t>
            </a:r>
            <a:r>
              <a:rPr lang="en-US" sz="2200" dirty="0">
                <a:solidFill>
                  <a:srgbClr val="FF0000"/>
                </a:solidFill>
                <a:latin typeface="Palatino Linotype" panose="02040502050505030304" pitchFamily="18" charset="0"/>
              </a:rPr>
              <a:t>are immortal and constantly multiply</a:t>
            </a:r>
            <a:r>
              <a:rPr lang="en-US" sz="2200" dirty="0">
                <a:solidFill>
                  <a:srgbClr val="0033CC"/>
                </a:solidFill>
                <a:latin typeface="Palatino Linotype" panose="02040502050505030304" pitchFamily="18" charset="0"/>
              </a:rPr>
              <a:t> </a:t>
            </a:r>
            <a:r>
              <a:rPr lang="en-US" sz="2200" dirty="0">
                <a:latin typeface="Palatino Linotype" panose="02040502050505030304" pitchFamily="18" charset="0"/>
              </a:rPr>
              <a:t>(characteristic of malignant cells).</a:t>
            </a:r>
            <a:r>
              <a:rPr lang="sr-Cyrl-CS" sz="2200" dirty="0">
                <a:latin typeface="Palatino Linotype" panose="02040502050505030304" pitchFamily="18" charset="0"/>
              </a:rPr>
              <a:t> </a:t>
            </a:r>
            <a:endParaRPr lang="en-US" sz="2200" dirty="0">
              <a:latin typeface="Palatino Linotype" panose="02040502050505030304" pitchFamily="18" charset="0"/>
            </a:endParaRPr>
          </a:p>
        </p:txBody>
      </p:sp>
    </p:spTree>
    <p:extLst>
      <p:ext uri="{BB962C8B-B14F-4D97-AF65-F5344CB8AC3E}">
        <p14:creationId xmlns:p14="http://schemas.microsoft.com/office/powerpoint/2010/main" val="1413523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5">
            <a:extLst>
              <a:ext uri="{FF2B5EF4-FFF2-40B4-BE49-F238E27FC236}">
                <a16:creationId xmlns:a16="http://schemas.microsoft.com/office/drawing/2014/main" id="{2C0B536B-45E0-0527-A2A6-61F1A5463CFD}"/>
              </a:ext>
            </a:extLst>
          </p:cNvPr>
          <p:cNvSpPr txBox="1">
            <a:spLocks noGrp="1" noChangeArrowheads="1"/>
          </p:cNvSpPr>
          <p:nvPr>
            <p:ph type="title"/>
          </p:nvPr>
        </p:nvSpPr>
        <p:spPr bwMode="auto">
          <a:xfrm>
            <a:off x="457200" y="0"/>
            <a:ext cx="8229600" cy="1143000"/>
          </a:xfrm>
          <a:prstGeom prst="rect">
            <a:avLst/>
          </a:prstGeom>
          <a:noFill/>
          <a:ln w="9525">
            <a:noFill/>
            <a:miter lim="800000"/>
            <a:headEnd/>
            <a:tailEnd/>
          </a:ln>
        </p:spPr>
        <p:txBody>
          <a:bodyPr>
            <a:spAutoFit/>
          </a:bodyPr>
          <a:lstStyle/>
          <a:p>
            <a:pPr algn="ctr"/>
            <a:r>
              <a:rPr lang="en-US" sz="2900" b="1" dirty="0">
                <a:solidFill>
                  <a:schemeClr val="tx2"/>
                </a:solidFill>
                <a:latin typeface="Palatino Linotype" pitchFamily="18" charset="0"/>
              </a:rPr>
              <a:t>Hybrid Cell Technique</a:t>
            </a:r>
          </a:p>
        </p:txBody>
      </p:sp>
      <p:pic>
        <p:nvPicPr>
          <p:cNvPr id="10" name="Content Placeholder 9">
            <a:extLst>
              <a:ext uri="{FF2B5EF4-FFF2-40B4-BE49-F238E27FC236}">
                <a16:creationId xmlns:a16="http://schemas.microsoft.com/office/drawing/2014/main" id="{7A2D758C-4D05-E9A1-FC35-861BAE54CCF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19672" y="1196752"/>
            <a:ext cx="5904656" cy="5524884"/>
          </a:xfrm>
        </p:spPr>
      </p:pic>
    </p:spTree>
    <p:extLst>
      <p:ext uri="{BB962C8B-B14F-4D97-AF65-F5344CB8AC3E}">
        <p14:creationId xmlns:p14="http://schemas.microsoft.com/office/powerpoint/2010/main" val="2567127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30205-4341-67FC-DFB7-DB4C425887C2}"/>
              </a:ext>
            </a:extLst>
          </p:cNvPr>
          <p:cNvSpPr>
            <a:spLocks noGrp="1"/>
          </p:cNvSpPr>
          <p:nvPr>
            <p:ph type="title"/>
          </p:nvPr>
        </p:nvSpPr>
        <p:spPr/>
        <p:txBody>
          <a:bodyPr>
            <a:normAutofit fontScale="90000"/>
          </a:bodyPr>
          <a:lstStyle/>
          <a:p>
            <a:r>
              <a:rPr lang="en-US" dirty="0">
                <a:latin typeface="Palatino Linotype" panose="02040502050505030304" pitchFamily="18" charset="0"/>
              </a:rPr>
              <a:t>Mouse Monoclonal Antibodies</a:t>
            </a:r>
            <a:br>
              <a:rPr lang="en-US" dirty="0">
                <a:latin typeface="Palatino Linotype" panose="02040502050505030304" pitchFamily="18" charset="0"/>
              </a:rPr>
            </a:br>
            <a:r>
              <a:rPr lang="en-US" dirty="0">
                <a:latin typeface="Palatino Linotype" panose="02040502050505030304" pitchFamily="18" charset="0"/>
              </a:rPr>
              <a:t>Production Technology </a:t>
            </a:r>
          </a:p>
        </p:txBody>
      </p:sp>
      <p:pic>
        <p:nvPicPr>
          <p:cNvPr id="5" name="Content Placeholder 4">
            <a:extLst>
              <a:ext uri="{FF2B5EF4-FFF2-40B4-BE49-F238E27FC236}">
                <a16:creationId xmlns:a16="http://schemas.microsoft.com/office/drawing/2014/main" id="{206AFA54-29D3-F044-6A81-B65694400FD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700808"/>
            <a:ext cx="8229600" cy="4543159"/>
          </a:xfrm>
        </p:spPr>
      </p:pic>
    </p:spTree>
    <p:extLst>
      <p:ext uri="{BB962C8B-B14F-4D97-AF65-F5344CB8AC3E}">
        <p14:creationId xmlns:p14="http://schemas.microsoft.com/office/powerpoint/2010/main" val="260363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sz="2400" b="1" dirty="0">
                <a:latin typeface="Palatino Linotype" pitchFamily="18" charset="0"/>
                <a:cs typeface="Arial" pitchFamily="34" charset="0"/>
              </a:rPr>
              <a:t>Mouse Monoclonal Antibodies</a:t>
            </a:r>
            <a:br>
              <a:rPr lang="ru-RU" sz="2400" b="1" dirty="0">
                <a:latin typeface="Palatino Linotype" pitchFamily="18" charset="0"/>
                <a:cs typeface="Arial" pitchFamily="34" charset="0"/>
              </a:rPr>
            </a:br>
            <a:r>
              <a:rPr lang="ru-RU" sz="2400" b="1" dirty="0">
                <a:latin typeface="Palatino Linotype" pitchFamily="18" charset="0"/>
                <a:cs typeface="Arial" pitchFamily="34" charset="0"/>
              </a:rPr>
              <a:t>-  </a:t>
            </a:r>
            <a:r>
              <a:rPr lang="en-US" sz="2400" b="1" dirty="0">
                <a:latin typeface="Palatino Linotype" pitchFamily="18" charset="0"/>
                <a:cs typeface="Arial" pitchFamily="34" charset="0"/>
              </a:rPr>
              <a:t>Problems and Limitations </a:t>
            </a:r>
            <a:r>
              <a:rPr lang="ru-RU" sz="2400" b="1" dirty="0">
                <a:latin typeface="Palatino Linotype" pitchFamily="18" charset="0"/>
                <a:cs typeface="Arial" pitchFamily="34" charset="0"/>
              </a:rPr>
              <a:t>-</a:t>
            </a:r>
            <a:br>
              <a:rPr lang="ru-RU" sz="2400" b="1" dirty="0">
                <a:latin typeface="Palatino Linotype" pitchFamily="18" charset="0"/>
                <a:cs typeface="Arial" pitchFamily="34" charset="0"/>
              </a:rPr>
            </a:br>
            <a:endParaRPr lang="en-US" sz="2400" b="1" dirty="0">
              <a:latin typeface="Palatino Linotype" pitchFamily="18" charset="0"/>
              <a:cs typeface="Arial" pitchFamily="34" charset="0"/>
            </a:endParaRPr>
          </a:p>
        </p:txBody>
      </p:sp>
      <p:sp>
        <p:nvSpPr>
          <p:cNvPr id="3" name="Content Placeholder 2"/>
          <p:cNvSpPr>
            <a:spLocks noGrp="1"/>
          </p:cNvSpPr>
          <p:nvPr>
            <p:ph idx="1"/>
          </p:nvPr>
        </p:nvSpPr>
        <p:spPr>
          <a:xfrm>
            <a:off x="467544" y="1772816"/>
            <a:ext cx="8229600" cy="4525963"/>
          </a:xfrm>
        </p:spPr>
        <p:txBody>
          <a:bodyPr>
            <a:normAutofit fontScale="70000" lnSpcReduction="20000"/>
          </a:bodyPr>
          <a:lstStyle/>
          <a:p>
            <a:r>
              <a:rPr lang="en-US" dirty="0">
                <a:latin typeface="Palatino Linotype" pitchFamily="18" charset="0"/>
              </a:rPr>
              <a:t>At the beginning of clinical use monoclonal antibodies were produced by immunization of mice</a:t>
            </a:r>
            <a:r>
              <a:rPr lang="ru-RU" dirty="0">
                <a:latin typeface="Palatino Linotype" pitchFamily="18" charset="0"/>
              </a:rPr>
              <a:t> </a:t>
            </a:r>
            <a:r>
              <a:rPr lang="en-US" dirty="0">
                <a:latin typeface="Palatino Linotype" pitchFamily="18" charset="0"/>
              </a:rPr>
              <a:t>or rats with a specific antigen</a:t>
            </a:r>
            <a:r>
              <a:rPr lang="ru-RU" dirty="0">
                <a:latin typeface="Palatino Linotype" pitchFamily="18" charset="0"/>
              </a:rPr>
              <a:t>. </a:t>
            </a:r>
          </a:p>
          <a:p>
            <a:r>
              <a:rPr lang="en-US" dirty="0">
                <a:latin typeface="Palatino Linotype" pitchFamily="18" charset="0"/>
              </a:rPr>
              <a:t>However, these antibodies as </a:t>
            </a:r>
            <a:r>
              <a:rPr lang="en-US" b="1" dirty="0" err="1">
                <a:latin typeface="Palatino Linotype" pitchFamily="18" charset="0"/>
              </a:rPr>
              <a:t>xenoantigens</a:t>
            </a:r>
            <a:r>
              <a:rPr lang="en-US" dirty="0">
                <a:latin typeface="Palatino Linotype" pitchFamily="18" charset="0"/>
              </a:rPr>
              <a:t> in the human body trigger production of </a:t>
            </a:r>
            <a:r>
              <a:rPr lang="en-US" b="1" dirty="0">
                <a:latin typeface="Palatino Linotype" pitchFamily="18" charset="0"/>
              </a:rPr>
              <a:t>human anti-mouse antibodies</a:t>
            </a:r>
            <a:r>
              <a:rPr lang="en-US" dirty="0">
                <a:latin typeface="Palatino Linotype" pitchFamily="18" charset="0"/>
              </a:rPr>
              <a:t> which binds to mouse antibodies and thus disable their effect. </a:t>
            </a:r>
            <a:endParaRPr lang="sr-Cyrl-CS" dirty="0">
              <a:latin typeface="Palatino Linotype" pitchFamily="18" charset="0"/>
            </a:endParaRPr>
          </a:p>
          <a:p>
            <a:r>
              <a:rPr lang="en-US" dirty="0">
                <a:latin typeface="Palatino Linotype" pitchFamily="18" charset="0"/>
              </a:rPr>
              <a:t>It is also possible to develop serum disease and </a:t>
            </a:r>
            <a:r>
              <a:rPr lang="en-US" b="1" dirty="0">
                <a:latin typeface="Palatino Linotype" pitchFamily="18" charset="0"/>
              </a:rPr>
              <a:t>anaphylactic reactions</a:t>
            </a:r>
            <a:r>
              <a:rPr lang="en-US" dirty="0">
                <a:latin typeface="Palatino Linotype" pitchFamily="18" charset="0"/>
              </a:rPr>
              <a:t>. </a:t>
            </a:r>
            <a:endParaRPr lang="sr-Cyrl-CS" dirty="0">
              <a:latin typeface="Palatino Linotype" pitchFamily="18" charset="0"/>
            </a:endParaRPr>
          </a:p>
          <a:p>
            <a:r>
              <a:rPr lang="en-US" dirty="0">
                <a:latin typeface="Palatino Linotype" pitchFamily="18" charset="0"/>
              </a:rPr>
              <a:t>In addition, these antibodies can sometimes cause very serious side effects, like a cytokine storm – sudden release of cytokines in high concentration.</a:t>
            </a:r>
            <a:endParaRPr lang="sr-Cyrl-CS" dirty="0">
              <a:latin typeface="Palatino Linotype" pitchFamily="18" charset="0"/>
            </a:endParaRPr>
          </a:p>
          <a:p>
            <a:r>
              <a:rPr lang="en-US" dirty="0">
                <a:latin typeface="Palatino Linotype" pitchFamily="18" charset="0"/>
              </a:rPr>
              <a:t>These problems are overridden by genetic manipulations in the production of monoclonal antibodies.</a:t>
            </a:r>
          </a:p>
          <a:p>
            <a:endParaRPr lang="en-US" dirty="0">
              <a:latin typeface="Palatino Linotype"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7323" y="123340"/>
            <a:ext cx="7309354" cy="923330"/>
          </a:xfrm>
          <a:prstGeom prst="rect">
            <a:avLst/>
          </a:prstGeom>
        </p:spPr>
        <p:txBody>
          <a:bodyPr wrap="square">
            <a:spAutoFit/>
          </a:bodyPr>
          <a:lstStyle/>
          <a:p>
            <a:pPr algn="ctr"/>
            <a:r>
              <a:rPr lang="en-US" b="1" i="1" dirty="0">
                <a:solidFill>
                  <a:srgbClr val="C00000"/>
                </a:solidFill>
                <a:latin typeface="Palatino Linotype" panose="02040502050505030304" pitchFamily="18" charset="0"/>
              </a:rPr>
              <a:t>Genetic engineering techniques for obtaining different forms of humanized antibodies</a:t>
            </a:r>
            <a:r>
              <a:rPr lang="sr-Cyrl-RS" b="1" i="1" dirty="0">
                <a:solidFill>
                  <a:srgbClr val="C00000"/>
                </a:solidFill>
                <a:latin typeface="Palatino Linotype" panose="02040502050505030304" pitchFamily="18" charset="0"/>
              </a:rPr>
              <a:t> </a:t>
            </a:r>
            <a:r>
              <a:rPr lang="en-US" b="1" i="1" dirty="0">
                <a:solidFill>
                  <a:srgbClr val="C00000"/>
                </a:solidFill>
                <a:latin typeface="Palatino Linotype" panose="02040502050505030304" pitchFamily="18" charset="0"/>
              </a:rPr>
              <a:t>contributed a lot in order to solve all the previous mentioned problems</a:t>
            </a:r>
            <a:r>
              <a:rPr lang="sr-Cyrl-RS" b="1" i="1" dirty="0">
                <a:solidFill>
                  <a:srgbClr val="C00000"/>
                </a:solidFill>
                <a:latin typeface="Palatino Linotype" panose="02040502050505030304" pitchFamily="18" charset="0"/>
              </a:rPr>
              <a:t>.</a:t>
            </a:r>
            <a:endParaRPr lang="en-US" b="1" dirty="0">
              <a:latin typeface="Palatino Linotype" panose="02040502050505030304" pitchFamily="18" charset="0"/>
            </a:endParaRPr>
          </a:p>
        </p:txBody>
      </p:sp>
      <p:pic>
        <p:nvPicPr>
          <p:cNvPr id="75" name="Picture 74">
            <a:extLst>
              <a:ext uri="{FF2B5EF4-FFF2-40B4-BE49-F238E27FC236}">
                <a16:creationId xmlns:a16="http://schemas.microsoft.com/office/drawing/2014/main" id="{66EADFC5-8D1C-8388-6E12-366E59536A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2" y="1268760"/>
            <a:ext cx="6624735" cy="54659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
          <p:cNvGrpSpPr/>
          <p:nvPr/>
        </p:nvGrpSpPr>
        <p:grpSpPr>
          <a:xfrm>
            <a:off x="467544" y="476672"/>
            <a:ext cx="8181529" cy="6309320"/>
            <a:chOff x="539552" y="188640"/>
            <a:chExt cx="8109520" cy="6597352"/>
          </a:xfrm>
        </p:grpSpPr>
        <p:sp>
          <p:nvSpPr>
            <p:cNvPr id="2" name="Oval 1"/>
            <p:cNvSpPr/>
            <p:nvPr/>
          </p:nvSpPr>
          <p:spPr>
            <a:xfrm>
              <a:off x="2915816" y="2816932"/>
              <a:ext cx="3488380" cy="129614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lumMod val="75000"/>
                    </a:schemeClr>
                  </a:solidFill>
                  <a:latin typeface="Palatino Linotype" pitchFamily="18" charset="0"/>
                </a:rPr>
                <a:t>IMMUNIZATION</a:t>
              </a:r>
            </a:p>
          </p:txBody>
        </p:sp>
        <p:cxnSp>
          <p:nvCxnSpPr>
            <p:cNvPr id="4" name="Straight Arrow Connector 3"/>
            <p:cNvCxnSpPr/>
            <p:nvPr/>
          </p:nvCxnSpPr>
          <p:spPr>
            <a:xfrm flipV="1">
              <a:off x="4572000" y="620688"/>
              <a:ext cx="0" cy="20880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4572000" y="4221320"/>
              <a:ext cx="0" cy="20880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6479986" y="3465003"/>
              <a:ext cx="1764422" cy="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935817" y="3465003"/>
              <a:ext cx="1830464" cy="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3527884" y="188640"/>
              <a:ext cx="2088232" cy="40466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lumMod val="75000"/>
                    </a:schemeClr>
                  </a:solidFill>
                  <a:latin typeface="Palatino Linotype" pitchFamily="18" charset="0"/>
                </a:rPr>
                <a:t>NATURAL</a:t>
              </a:r>
            </a:p>
          </p:txBody>
        </p:sp>
        <p:sp>
          <p:nvSpPr>
            <p:cNvPr id="9" name="Rounded Rectangle 8"/>
            <p:cNvSpPr/>
            <p:nvPr/>
          </p:nvSpPr>
          <p:spPr>
            <a:xfrm>
              <a:off x="3527884" y="6381328"/>
              <a:ext cx="2088232" cy="40466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lumMod val="75000"/>
                    </a:schemeClr>
                  </a:solidFill>
                  <a:latin typeface="Palatino Linotype" pitchFamily="18" charset="0"/>
                </a:rPr>
                <a:t>ARTIFICIAL</a:t>
              </a:r>
            </a:p>
          </p:txBody>
        </p:sp>
        <p:sp>
          <p:nvSpPr>
            <p:cNvPr id="10" name="Rounded Rectangle 9"/>
            <p:cNvSpPr/>
            <p:nvPr/>
          </p:nvSpPr>
          <p:spPr>
            <a:xfrm rot="16200000">
              <a:off x="-302232" y="3262672"/>
              <a:ext cx="2088232" cy="40466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lumMod val="75000"/>
                    </a:schemeClr>
                  </a:solidFill>
                  <a:latin typeface="Palatino Linotype" pitchFamily="18" charset="0"/>
                </a:rPr>
                <a:t>ACTIVE</a:t>
              </a:r>
            </a:p>
          </p:txBody>
        </p:sp>
        <p:sp>
          <p:nvSpPr>
            <p:cNvPr id="11" name="Rounded Rectangle 10"/>
            <p:cNvSpPr/>
            <p:nvPr/>
          </p:nvSpPr>
          <p:spPr>
            <a:xfrm rot="16200000">
              <a:off x="7402624" y="3262672"/>
              <a:ext cx="2088232" cy="404664"/>
            </a:xfrm>
            <a:prstGeom prst="roundRect">
              <a:avLst/>
            </a:prstGeom>
            <a:solidFill>
              <a:srgbClr val="99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Palatino Linotype" pitchFamily="18" charset="0"/>
                </a:rPr>
                <a:t>PASSIVE</a:t>
              </a:r>
            </a:p>
          </p:txBody>
        </p:sp>
      </p:grpSp>
      <p:sp>
        <p:nvSpPr>
          <p:cNvPr id="13" name="Rectangle 12"/>
          <p:cNvSpPr/>
          <p:nvPr/>
        </p:nvSpPr>
        <p:spPr>
          <a:xfrm>
            <a:off x="518552" y="1776488"/>
            <a:ext cx="4068254" cy="482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2">
                    <a:lumMod val="75000"/>
                  </a:schemeClr>
                </a:solidFill>
                <a:latin typeface="Palatino Linotype" pitchFamily="18" charset="0"/>
              </a:rPr>
              <a:t>Immunity acquired after infection</a:t>
            </a:r>
          </a:p>
        </p:txBody>
      </p:sp>
      <p:sp>
        <p:nvSpPr>
          <p:cNvPr id="15" name="Rectangle 14"/>
          <p:cNvSpPr/>
          <p:nvPr/>
        </p:nvSpPr>
        <p:spPr>
          <a:xfrm>
            <a:off x="576068" y="4891654"/>
            <a:ext cx="4068254" cy="482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2">
                    <a:lumMod val="75000"/>
                  </a:schemeClr>
                </a:solidFill>
                <a:latin typeface="Palatino Linotype" pitchFamily="18" charset="0"/>
              </a:rPr>
              <a:t>Vaccination</a:t>
            </a:r>
          </a:p>
        </p:txBody>
      </p:sp>
      <p:sp>
        <p:nvSpPr>
          <p:cNvPr id="16" name="Rectangle 15"/>
          <p:cNvSpPr/>
          <p:nvPr/>
        </p:nvSpPr>
        <p:spPr>
          <a:xfrm>
            <a:off x="4622037" y="4827778"/>
            <a:ext cx="4068254" cy="482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2">
                    <a:lumMod val="75000"/>
                  </a:schemeClr>
                </a:solidFill>
                <a:latin typeface="Palatino Linotype" pitchFamily="18" charset="0"/>
              </a:rPr>
              <a:t>Application of antibodies/serum</a:t>
            </a:r>
          </a:p>
        </p:txBody>
      </p:sp>
      <p:sp>
        <p:nvSpPr>
          <p:cNvPr id="17" name="Rectangle 16"/>
          <p:cNvSpPr/>
          <p:nvPr/>
        </p:nvSpPr>
        <p:spPr>
          <a:xfrm>
            <a:off x="4725477" y="1636645"/>
            <a:ext cx="4311020" cy="7575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2">
                    <a:lumMod val="75000"/>
                  </a:schemeClr>
                </a:solidFill>
                <a:latin typeface="Palatino Linotype" pitchFamily="18" charset="0"/>
              </a:rPr>
              <a:t>IgG transplacental transmission Immunoglobulins in breast milk-IgA </a:t>
            </a:r>
          </a:p>
        </p:txBody>
      </p:sp>
    </p:spTree>
    <p:extLst>
      <p:ext uri="{BB962C8B-B14F-4D97-AF65-F5344CB8AC3E}">
        <p14:creationId xmlns:p14="http://schemas.microsoft.com/office/powerpoint/2010/main" val="16013066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106AD4-2BFF-B2C0-E43C-C654C8DF42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2784" y="445321"/>
            <a:ext cx="5898432" cy="5967358"/>
          </a:xfrm>
          <a:prstGeom prst="rect">
            <a:avLst/>
          </a:prstGeom>
        </p:spPr>
      </p:pic>
    </p:spTree>
    <p:extLst>
      <p:ext uri="{BB962C8B-B14F-4D97-AF65-F5344CB8AC3E}">
        <p14:creationId xmlns:p14="http://schemas.microsoft.com/office/powerpoint/2010/main" val="1037073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r>
              <a:rPr lang="en-US" sz="2400" b="1" dirty="0">
                <a:latin typeface="Palatino Linotype" pitchFamily="18" charset="0"/>
                <a:cs typeface="Arial" pitchFamily="34" charset="0"/>
              </a:rPr>
              <a:t>Overcoming the problem</a:t>
            </a:r>
          </a:p>
        </p:txBody>
      </p:sp>
      <p:sp>
        <p:nvSpPr>
          <p:cNvPr id="3" name="Content Placeholder 2"/>
          <p:cNvSpPr>
            <a:spLocks noGrp="1"/>
          </p:cNvSpPr>
          <p:nvPr>
            <p:ph idx="1"/>
          </p:nvPr>
        </p:nvSpPr>
        <p:spPr>
          <a:xfrm>
            <a:off x="539552" y="1988840"/>
            <a:ext cx="8229600" cy="3888432"/>
          </a:xfrm>
        </p:spPr>
        <p:txBody>
          <a:bodyPr>
            <a:normAutofit/>
          </a:bodyPr>
          <a:lstStyle/>
          <a:p>
            <a:pPr marL="0" indent="0">
              <a:buNone/>
            </a:pPr>
            <a:r>
              <a:rPr lang="en-US" sz="2000" dirty="0">
                <a:latin typeface="Palatino Linotype" pitchFamily="18" charset="0"/>
                <a:cs typeface="Arial" pitchFamily="34" charset="0"/>
              </a:rPr>
              <a:t>Monoclonal antibodies can be cloned from selected DNA sequences of human immunoglobulin genes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They are then transferred to human plasma cells that produce recombinant antibodies of the desired specifics.</a:t>
            </a:r>
            <a:endParaRPr lang="sr-Cyrl-CS" sz="2000" dirty="0">
              <a:latin typeface="Palatino Linotype" pitchFamily="18" charset="0"/>
              <a:cs typeface="Arial" pitchFamily="34" charset="0"/>
            </a:endParaRPr>
          </a:p>
          <a:p>
            <a:pPr marL="0" indent="0" algn="r">
              <a:buNone/>
            </a:pPr>
            <a:endParaRPr lang="sr-Cyrl-CS" sz="2000" dirty="0">
              <a:latin typeface="Palatino Linotype" pitchFamily="18" charset="0"/>
              <a:cs typeface="Arial" pitchFamily="34" charset="0"/>
            </a:endParaRPr>
          </a:p>
          <a:p>
            <a:pPr marL="0" indent="0" algn="r">
              <a:buNone/>
            </a:pPr>
            <a:endParaRPr lang="sr-Cyrl-CS" sz="2000" dirty="0">
              <a:latin typeface="Palatino Linotype" pitchFamily="18" charset="0"/>
              <a:cs typeface="Arial" pitchFamily="34" charset="0"/>
            </a:endParaRPr>
          </a:p>
          <a:p>
            <a:pPr marL="0" indent="0" algn="r">
              <a:buNone/>
            </a:pPr>
            <a:r>
              <a:rPr lang="en-US" sz="2000" dirty="0">
                <a:latin typeface="Palatino Linotype" pitchFamily="18" charset="0"/>
                <a:cs typeface="Arial" pitchFamily="34" charset="0"/>
              </a:rPr>
              <a:t>In mice with a gene deficiency of immunoglobulin,</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human genes are inserted for heavy and light chain antibodies, so that the mouse creates </a:t>
            </a:r>
            <a:r>
              <a:rPr lang="en-US" sz="2000" b="1" dirty="0">
                <a:latin typeface="Palatino Linotype" pitchFamily="18" charset="0"/>
                <a:cs typeface="Arial" pitchFamily="34" charset="0"/>
              </a:rPr>
              <a:t>human antibodies to desired epitopes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Antibodies thus produced, are not immunogenic for man, and they have the desired specificity</a:t>
            </a:r>
            <a:r>
              <a:rPr lang="sr-Cyrl-CS" sz="2000" dirty="0">
                <a:latin typeface="Palatino Linotype" pitchFamily="18" charset="0"/>
                <a:cs typeface="Arial" pitchFamily="34" charset="0"/>
              </a:rPr>
              <a:t>.</a:t>
            </a:r>
            <a:endParaRPr lang="en-US" sz="2000" dirty="0">
              <a:latin typeface="Palatino Linotype" pitchFamily="18" charset="0"/>
              <a:cs typeface="Arial" pitchFamily="34" charset="0"/>
            </a:endParaRPr>
          </a:p>
          <a:p>
            <a:endParaRPr lang="en-US" sz="2000" dirty="0">
              <a:latin typeface="Palatino Linotype" pitchFamily="18"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a:extLst>
              <a:ext uri="{FF2B5EF4-FFF2-40B4-BE49-F238E27FC236}">
                <a16:creationId xmlns:a16="http://schemas.microsoft.com/office/drawing/2014/main" id="{A6E2C341-A6D4-DB76-D5CA-05EBAEE35FF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2176206"/>
            <a:ext cx="8229600" cy="2505587"/>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332656"/>
            <a:ext cx="8258204" cy="6192688"/>
          </a:xfrm>
        </p:spPr>
        <p:txBody>
          <a:bodyPr>
            <a:normAutofit/>
          </a:bodyPr>
          <a:lstStyle/>
          <a:p>
            <a:pPr marL="0" indent="0">
              <a:buNone/>
            </a:pPr>
            <a:r>
              <a:rPr lang="en-US" sz="2500" b="1" dirty="0">
                <a:latin typeface="Palatino Linotype" pitchFamily="18" charset="0"/>
                <a:cs typeface="Arial" pitchFamily="34" charset="0"/>
              </a:rPr>
              <a:t>Monoclonal antibodies have a wide application in</a:t>
            </a:r>
            <a:r>
              <a:rPr lang="sr-Cyrl-CS" sz="2500" b="1" dirty="0">
                <a:latin typeface="Palatino Linotype" pitchFamily="18" charset="0"/>
                <a:cs typeface="Arial" pitchFamily="34" charset="0"/>
              </a:rPr>
              <a:t>:</a:t>
            </a:r>
          </a:p>
          <a:p>
            <a:endParaRPr lang="sr-Cyrl-RS" sz="2000" dirty="0">
              <a:latin typeface="Palatino Linotype" pitchFamily="18" charset="0"/>
              <a:cs typeface="Arial" pitchFamily="34" charset="0"/>
            </a:endParaRPr>
          </a:p>
          <a:p>
            <a:endParaRPr lang="sr-Cyrl-RS" sz="2000" dirty="0">
              <a:latin typeface="Palatino Linotype" pitchFamily="18" charset="0"/>
              <a:cs typeface="Arial" pitchFamily="34" charset="0"/>
            </a:endParaRPr>
          </a:p>
          <a:p>
            <a:endParaRPr lang="en-US" sz="2000" dirty="0">
              <a:latin typeface="Palatino Linotype" pitchFamily="18" charset="0"/>
              <a:cs typeface="Arial" pitchFamily="34" charset="0"/>
            </a:endParaRPr>
          </a:p>
          <a:p>
            <a:pPr lvl="0">
              <a:buFont typeface="Courier New" pitchFamily="49" charset="0"/>
              <a:buChar char="o"/>
            </a:pPr>
            <a:r>
              <a:rPr lang="en-US" sz="2000" u="sng" dirty="0">
                <a:latin typeface="Palatino Linotype" pitchFamily="18" charset="0"/>
                <a:cs typeface="Arial" pitchFamily="34" charset="0"/>
              </a:rPr>
              <a:t>Identification of phenotypic markers</a:t>
            </a:r>
            <a:r>
              <a:rPr lang="en-US" sz="2000" dirty="0">
                <a:latin typeface="Palatino Linotype" pitchFamily="18" charset="0"/>
                <a:cs typeface="Arial" pitchFamily="34" charset="0"/>
              </a:rPr>
              <a:t> characteristic of certain types of cells</a:t>
            </a:r>
            <a:r>
              <a:rPr lang="sr-Cyrl-CS" sz="2000" dirty="0">
                <a:latin typeface="Palatino Linotype" pitchFamily="18" charset="0"/>
                <a:cs typeface="Arial" pitchFamily="34" charset="0"/>
              </a:rPr>
              <a:t>. </a:t>
            </a:r>
          </a:p>
          <a:p>
            <a:pPr lvl="0">
              <a:buFont typeface="Courier New" pitchFamily="49" charset="0"/>
              <a:buChar char="o"/>
            </a:pPr>
            <a:endParaRPr lang="en-US" sz="2000" dirty="0">
              <a:latin typeface="Palatino Linotype" pitchFamily="18" charset="0"/>
              <a:cs typeface="Arial" pitchFamily="34" charset="0"/>
            </a:endParaRPr>
          </a:p>
          <a:p>
            <a:pPr lvl="0">
              <a:buFont typeface="Courier New" pitchFamily="49" charset="0"/>
              <a:buChar char="o"/>
            </a:pPr>
            <a:r>
              <a:rPr lang="en-US" sz="2000" u="sng" dirty="0">
                <a:latin typeface="Palatino Linotype" pitchFamily="18" charset="0"/>
                <a:cs typeface="Arial" pitchFamily="34" charset="0"/>
              </a:rPr>
              <a:t>Diagnostics</a:t>
            </a:r>
            <a:r>
              <a:rPr lang="sr-Cyrl-CS" sz="2000" dirty="0">
                <a:latin typeface="Palatino Linotype" pitchFamily="18" charset="0"/>
                <a:cs typeface="Arial" pitchFamily="34" charset="0"/>
              </a:rPr>
              <a:t> – </a:t>
            </a:r>
            <a:r>
              <a:rPr lang="en-US" sz="2000" dirty="0">
                <a:latin typeface="Palatino Linotype" pitchFamily="18" charset="0"/>
                <a:cs typeface="Arial" pitchFamily="34" charset="0"/>
              </a:rPr>
              <a:t>to diagnose many infectious and systemic diseases and tumor detection</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It is based on the detection of certain circulating or tissue antigens or antibodies.</a:t>
            </a:r>
            <a:r>
              <a:rPr lang="sr-Cyrl-CS" sz="2000" dirty="0">
                <a:latin typeface="Palatino Linotype" pitchFamily="18" charset="0"/>
                <a:cs typeface="Arial" pitchFamily="34" charset="0"/>
              </a:rPr>
              <a:t>. </a:t>
            </a:r>
          </a:p>
          <a:p>
            <a:pPr lvl="0">
              <a:buFont typeface="Courier New" pitchFamily="49" charset="0"/>
              <a:buChar char="o"/>
            </a:pPr>
            <a:endParaRPr lang="en-US" sz="2000" dirty="0">
              <a:latin typeface="Palatino Linotype" pitchFamily="18" charset="0"/>
              <a:cs typeface="Arial" pitchFamily="34" charset="0"/>
            </a:endParaRPr>
          </a:p>
          <a:p>
            <a:pPr>
              <a:buFont typeface="Courier New" pitchFamily="49" charset="0"/>
              <a:buChar char="o"/>
            </a:pPr>
            <a:r>
              <a:rPr lang="en-US" sz="2000" u="sng" dirty="0">
                <a:latin typeface="Palatino Linotype" pitchFamily="18" charset="0"/>
                <a:cs typeface="Arial" pitchFamily="34" charset="0"/>
              </a:rPr>
              <a:t>Therapy of numerous diseases</a:t>
            </a:r>
            <a:r>
              <a:rPr lang="en-US" sz="2000" dirty="0">
                <a:latin typeface="Palatino Linotype" pitchFamily="18" charset="0"/>
                <a:cs typeface="Arial" pitchFamily="34" charset="0"/>
              </a:rPr>
              <a:t> </a:t>
            </a:r>
            <a:r>
              <a:rPr lang="sr-Cyrl-CS" sz="2000" dirty="0">
                <a:latin typeface="Palatino Linotype" pitchFamily="18" charset="0"/>
                <a:cs typeface="Arial" pitchFamily="34" charset="0"/>
              </a:rPr>
              <a:t>– </a:t>
            </a:r>
          </a:p>
          <a:p>
            <a:pPr lvl="1">
              <a:buFont typeface="Wingdings" pitchFamily="2" charset="2"/>
              <a:buChar char="Ø"/>
            </a:pPr>
            <a:r>
              <a:rPr lang="en-US" sz="2000" dirty="0">
                <a:latin typeface="Palatino Linotype" pitchFamily="18" charset="0"/>
                <a:cs typeface="Arial" pitchFamily="34" charset="0"/>
              </a:rPr>
              <a:t>for passive immunization in severe infections and poisoning</a:t>
            </a:r>
            <a:endParaRPr lang="ru-RU" sz="2000" dirty="0">
              <a:latin typeface="Palatino Linotype" pitchFamily="18" charset="0"/>
              <a:cs typeface="Arial" pitchFamily="34" charset="0"/>
            </a:endParaRPr>
          </a:p>
          <a:p>
            <a:pPr lvl="1">
              <a:buFont typeface="Wingdings" pitchFamily="2" charset="2"/>
              <a:buChar char="Ø"/>
            </a:pPr>
            <a:r>
              <a:rPr lang="en-US" sz="2000" dirty="0">
                <a:latin typeface="Palatino Linotype" pitchFamily="18" charset="0"/>
                <a:cs typeface="Arial" pitchFamily="34" charset="0"/>
              </a:rPr>
              <a:t>in the treatment of autoimmune diseases</a:t>
            </a:r>
            <a:r>
              <a:rPr lang="ru-RU" sz="2000" dirty="0">
                <a:latin typeface="Palatino Linotype" pitchFamily="18" charset="0"/>
                <a:cs typeface="Arial" pitchFamily="34" charset="0"/>
              </a:rPr>
              <a:t> </a:t>
            </a:r>
          </a:p>
          <a:p>
            <a:pPr lvl="1">
              <a:buFont typeface="Wingdings" pitchFamily="2" charset="2"/>
              <a:buChar char="Ø"/>
            </a:pPr>
            <a:r>
              <a:rPr lang="en-US" sz="2000" dirty="0">
                <a:latin typeface="Palatino Linotype" pitchFamily="18" charset="0"/>
                <a:cs typeface="Arial" pitchFamily="34" charset="0"/>
              </a:rPr>
              <a:t>for the suppression of the immune response</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in the case of transplantation</a:t>
            </a:r>
            <a:r>
              <a:rPr lang="ru-RU" sz="2000" dirty="0">
                <a:latin typeface="Palatino Linotype" pitchFamily="18" charset="0"/>
                <a:cs typeface="Arial" pitchFamily="34" charset="0"/>
              </a:rPr>
              <a:t>  </a:t>
            </a:r>
          </a:p>
          <a:p>
            <a:pPr lvl="1">
              <a:buFont typeface="Wingdings" pitchFamily="2" charset="2"/>
              <a:buChar char="Ø"/>
            </a:pPr>
            <a:r>
              <a:rPr lang="en-US" sz="2000" dirty="0">
                <a:latin typeface="Palatino Linotype" pitchFamily="18" charset="0"/>
                <a:cs typeface="Arial" pitchFamily="34" charset="0"/>
              </a:rPr>
              <a:t>in the treatment of malignant tumors</a:t>
            </a:r>
            <a:r>
              <a:rPr lang="ru-RU" sz="2000" dirty="0">
                <a:latin typeface="Palatino Linotype" pitchFamily="18" charset="0"/>
                <a:cs typeface="Arial" pitchFamily="34" charset="0"/>
              </a:rPr>
              <a:t> </a:t>
            </a:r>
          </a:p>
          <a:p>
            <a:pPr>
              <a:buFont typeface="Courier New" pitchFamily="49" charset="0"/>
              <a:buChar char="o"/>
            </a:pPr>
            <a:endParaRPr lang="en-US" sz="2000" dirty="0">
              <a:latin typeface="Palatino Linotype" pitchFamily="18" charset="0"/>
              <a:cs typeface="Arial" pitchFamily="34" charset="0"/>
            </a:endParaRPr>
          </a:p>
          <a:p>
            <a:endParaRPr lang="en-US" sz="2000" dirty="0">
              <a:latin typeface="Palatino Linotype" pitchFamily="18"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52736"/>
            <a:ext cx="8424936" cy="5073429"/>
          </a:xfrm>
        </p:spPr>
        <p:txBody>
          <a:bodyPr>
            <a:normAutofit/>
          </a:bodyPr>
          <a:lstStyle/>
          <a:p>
            <a:pPr marL="0" indent="0">
              <a:buNone/>
            </a:pPr>
            <a:r>
              <a:rPr lang="en-US" sz="2400" dirty="0">
                <a:latin typeface="Palatino Linotype" pitchFamily="18" charset="0"/>
                <a:cs typeface="Arial" pitchFamily="34" charset="0"/>
              </a:rPr>
              <a:t>Most commonly used antibodies, in clinical practice, are specific to</a:t>
            </a:r>
            <a:r>
              <a:rPr lang="sr-Cyrl-CS" sz="2400" dirty="0">
                <a:latin typeface="Palatino Linotype" pitchFamily="18" charset="0"/>
                <a:cs typeface="Arial" pitchFamily="34" charset="0"/>
              </a:rPr>
              <a:t>:</a:t>
            </a:r>
          </a:p>
          <a:p>
            <a:pPr>
              <a:buNone/>
            </a:pPr>
            <a:r>
              <a:rPr lang="en-US" sz="2000" dirty="0">
                <a:latin typeface="Palatino Linotype" pitchFamily="18" charset="0"/>
                <a:cs typeface="Arial" pitchFamily="34" charset="0"/>
              </a:rPr>
              <a:t> </a:t>
            </a:r>
            <a:endParaRPr lang="sr-Cyrl-RS" sz="2000" dirty="0">
              <a:latin typeface="Palatino Linotype" pitchFamily="18" charset="0"/>
              <a:cs typeface="Arial" pitchFamily="34" charset="0"/>
            </a:endParaRPr>
          </a:p>
          <a:p>
            <a:pPr>
              <a:buNone/>
            </a:pPr>
            <a:endParaRPr lang="sr-Cyrl-RS" sz="2000" dirty="0">
              <a:latin typeface="Palatino Linotype" pitchFamily="18" charset="0"/>
              <a:cs typeface="Arial" pitchFamily="34" charset="0"/>
            </a:endParaRPr>
          </a:p>
          <a:p>
            <a:pPr>
              <a:buNone/>
            </a:pPr>
            <a:endParaRPr lang="sr-Cyrl-CS" sz="2000" dirty="0">
              <a:latin typeface="Palatino Linotype" pitchFamily="18" charset="0"/>
              <a:cs typeface="Arial" pitchFamily="34" charset="0"/>
            </a:endParaRPr>
          </a:p>
          <a:p>
            <a:pPr lvl="1"/>
            <a:r>
              <a:rPr lang="en-US" sz="2000" dirty="0">
                <a:latin typeface="Palatino Linotype" pitchFamily="18" charset="0"/>
                <a:cs typeface="Arial" pitchFamily="34" charset="0"/>
              </a:rPr>
              <a:t>Lymphocytic markers of all or some population of T lymphocytes</a:t>
            </a:r>
            <a:endParaRPr lang="sr-Cyrl-CS" sz="2000" dirty="0">
              <a:latin typeface="Palatino Linotype" pitchFamily="18" charset="0"/>
              <a:cs typeface="Arial" pitchFamily="34" charset="0"/>
            </a:endParaRPr>
          </a:p>
          <a:p>
            <a:pPr lvl="1"/>
            <a:r>
              <a:rPr lang="en-US" sz="2000" dirty="0">
                <a:latin typeface="Palatino Linotype" pitchFamily="18" charset="0"/>
                <a:cs typeface="Arial" pitchFamily="34" charset="0"/>
              </a:rPr>
              <a:t>Lymphocytic receptors for antigens </a:t>
            </a:r>
            <a:endParaRPr lang="sr-Cyrl-CS" sz="2000" dirty="0">
              <a:latin typeface="Palatino Linotype" pitchFamily="18" charset="0"/>
              <a:cs typeface="Arial" pitchFamily="34" charset="0"/>
            </a:endParaRPr>
          </a:p>
          <a:p>
            <a:pPr lvl="1"/>
            <a:r>
              <a:rPr lang="en-US" sz="2000" dirty="0">
                <a:latin typeface="Palatino Linotype" pitchFamily="18" charset="0"/>
                <a:cs typeface="Arial" pitchFamily="34" charset="0"/>
              </a:rPr>
              <a:t>Costimulatory and adhesive molecules </a:t>
            </a:r>
            <a:endParaRPr lang="sr-Cyrl-CS" sz="2000" dirty="0">
              <a:latin typeface="Palatino Linotype" pitchFamily="18" charset="0"/>
              <a:cs typeface="Arial" pitchFamily="34" charset="0"/>
            </a:endParaRPr>
          </a:p>
          <a:p>
            <a:pPr lvl="1"/>
            <a:r>
              <a:rPr lang="en-US" sz="2000" dirty="0">
                <a:latin typeface="Palatino Linotype" pitchFamily="18" charset="0"/>
                <a:cs typeface="Arial" pitchFamily="34" charset="0"/>
              </a:rPr>
              <a:t>MHC molecules </a:t>
            </a:r>
            <a:endParaRPr lang="sr-Cyrl-CS" sz="2000" dirty="0">
              <a:latin typeface="Palatino Linotype" pitchFamily="18" charset="0"/>
              <a:cs typeface="Arial" pitchFamily="34" charset="0"/>
            </a:endParaRPr>
          </a:p>
          <a:p>
            <a:pPr lvl="1"/>
            <a:r>
              <a:rPr lang="en-US" sz="2000" dirty="0">
                <a:latin typeface="Palatino Linotype" pitchFamily="18" charset="0"/>
                <a:cs typeface="Arial" pitchFamily="34" charset="0"/>
              </a:rPr>
              <a:t>Cytokines</a:t>
            </a:r>
            <a:r>
              <a:rPr lang="sr-Cyrl-CS" sz="2000" dirty="0">
                <a:latin typeface="Palatino Linotype" pitchFamily="18" charset="0"/>
                <a:cs typeface="Arial" pitchFamily="34" charset="0"/>
              </a:rPr>
              <a:t> </a:t>
            </a:r>
          </a:p>
          <a:p>
            <a:pPr lvl="1"/>
            <a:r>
              <a:rPr lang="en-US" sz="2000" dirty="0">
                <a:latin typeface="Palatino Linotype" pitchFamily="18" charset="0"/>
                <a:cs typeface="Arial" pitchFamily="34" charset="0"/>
              </a:rPr>
              <a:t>Cytokines receptors</a:t>
            </a:r>
            <a:endParaRPr lang="sr-Cyrl-CS" sz="2000" dirty="0">
              <a:latin typeface="Palatino Linotype" pitchFamily="18" charset="0"/>
              <a:cs typeface="Arial" pitchFamily="34" charset="0"/>
            </a:endParaRPr>
          </a:p>
          <a:p>
            <a:pPr lvl="1"/>
            <a:r>
              <a:rPr lang="en-US" sz="2000" dirty="0">
                <a:latin typeface="Palatino Linotype" pitchFamily="18" charset="0"/>
                <a:cs typeface="Arial" pitchFamily="34" charset="0"/>
              </a:rPr>
              <a:t>Growth factors</a:t>
            </a:r>
            <a:r>
              <a:rPr lang="sr-Cyrl-CS" sz="2000" dirty="0">
                <a:latin typeface="Palatino Linotype" pitchFamily="18" charset="0"/>
                <a:cs typeface="Arial" pitchFamily="34" charset="0"/>
              </a:rPr>
              <a:t> </a:t>
            </a:r>
            <a:endParaRPr lang="en-US" sz="2000" dirty="0">
              <a:latin typeface="Palatino Linotype" pitchFamily="18" charset="0"/>
              <a:cs typeface="Arial" pitchFamily="34" charset="0"/>
            </a:endParaRPr>
          </a:p>
          <a:p>
            <a:endParaRPr lang="en-US" sz="2000" dirty="0">
              <a:latin typeface="Palatino Linotype" pitchFamily="18"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9" y="1285860"/>
            <a:ext cx="8429684" cy="4286280"/>
          </a:xfrm>
        </p:spPr>
        <p:txBody>
          <a:bodyPr>
            <a:normAutofit/>
          </a:bodyPr>
          <a:lstStyle/>
          <a:p>
            <a:pPr marL="0" indent="0">
              <a:buNone/>
            </a:pPr>
            <a:r>
              <a:rPr lang="en-US" sz="2400" b="1" dirty="0">
                <a:latin typeface="Palatino Linotype" pitchFamily="18" charset="0"/>
                <a:cs typeface="Arial" pitchFamily="34" charset="0"/>
              </a:rPr>
              <a:t>Monoclonal antibodies can work in two ways</a:t>
            </a:r>
            <a:r>
              <a:rPr lang="ru-RU" sz="2400" b="1" dirty="0">
                <a:latin typeface="Palatino Linotype" pitchFamily="18" charset="0"/>
                <a:cs typeface="Arial" pitchFamily="34" charset="0"/>
              </a:rPr>
              <a:t>:</a:t>
            </a:r>
            <a:endParaRPr lang="sr-Cyrl-CS" sz="2400" dirty="0">
              <a:latin typeface="Palatino Linotype" pitchFamily="18" charset="0"/>
              <a:cs typeface="Arial" pitchFamily="34" charset="0"/>
            </a:endParaRPr>
          </a:p>
          <a:p>
            <a:endParaRPr lang="sr-Cyrl-RS" sz="2000" dirty="0">
              <a:latin typeface="Palatino Linotype" pitchFamily="18" charset="0"/>
              <a:cs typeface="Arial" pitchFamily="34" charset="0"/>
            </a:endParaRPr>
          </a:p>
          <a:p>
            <a:endParaRPr lang="sr-Cyrl-RS" sz="2000" dirty="0">
              <a:latin typeface="Palatino Linotype" pitchFamily="18" charset="0"/>
              <a:cs typeface="Arial" pitchFamily="34" charset="0"/>
            </a:endParaRPr>
          </a:p>
          <a:p>
            <a:endParaRPr lang="sr-Cyrl-RS" sz="2000" dirty="0">
              <a:latin typeface="Palatino Linotype" pitchFamily="18" charset="0"/>
              <a:cs typeface="Arial" pitchFamily="34" charset="0"/>
            </a:endParaRPr>
          </a:p>
          <a:p>
            <a:pPr lvl="0"/>
            <a:r>
              <a:rPr lang="en-US" sz="2000" dirty="0">
                <a:latin typeface="Palatino Linotype" pitchFamily="18" charset="0"/>
                <a:cs typeface="Arial" pitchFamily="34" charset="0"/>
              </a:rPr>
              <a:t>Destroying the target cells by the mechanism of cytotoxicity mediated by antibodies </a:t>
            </a:r>
            <a:r>
              <a:rPr lang="sr-Cyrl-CS" sz="2000" dirty="0">
                <a:latin typeface="Palatino Linotype" pitchFamily="18" charset="0"/>
                <a:cs typeface="Arial" pitchFamily="34" charset="0"/>
              </a:rPr>
              <a:t>(</a:t>
            </a:r>
            <a:r>
              <a:rPr lang="en-US" sz="2000" dirty="0">
                <a:latin typeface="Palatino Linotype" pitchFamily="18" charset="0"/>
                <a:cs typeface="Arial" pitchFamily="34" charset="0"/>
              </a:rPr>
              <a:t>Antibody Dependent Cell-Mediated Cytotoxicity;</a:t>
            </a:r>
            <a:r>
              <a:rPr lang="sr-Cyrl-RS" sz="2000" dirty="0">
                <a:latin typeface="Palatino Linotype" pitchFamily="18" charset="0"/>
                <a:cs typeface="Arial" pitchFamily="34" charset="0"/>
              </a:rPr>
              <a:t> </a:t>
            </a:r>
            <a:r>
              <a:rPr lang="en-US" sz="2000" b="1" dirty="0">
                <a:latin typeface="Palatino Linotype" pitchFamily="18" charset="0"/>
                <a:cs typeface="Arial" pitchFamily="34" charset="0"/>
              </a:rPr>
              <a:t>ADCC</a:t>
            </a:r>
            <a:r>
              <a:rPr lang="sr-Cyrl-CS" sz="2000" dirty="0">
                <a:latin typeface="Palatino Linotype" pitchFamily="18" charset="0"/>
                <a:cs typeface="Arial" pitchFamily="34" charset="0"/>
              </a:rPr>
              <a:t>)</a:t>
            </a:r>
            <a:r>
              <a:rPr lang="en-US" sz="2000" dirty="0">
                <a:latin typeface="Palatino Linotype" pitchFamily="18" charset="0"/>
                <a:cs typeface="Arial" pitchFamily="34" charset="0"/>
              </a:rPr>
              <a:t> or activation of phagocytes and NK cells</a:t>
            </a:r>
            <a:endParaRPr lang="sr-Cyrl-CS" sz="2000" dirty="0">
              <a:latin typeface="Palatino Linotype" pitchFamily="18" charset="0"/>
              <a:cs typeface="Arial" pitchFamily="34" charset="0"/>
            </a:endParaRPr>
          </a:p>
          <a:p>
            <a:pPr lvl="0"/>
            <a:endParaRPr lang="en-US" sz="2000" dirty="0">
              <a:latin typeface="Palatino Linotype" pitchFamily="18" charset="0"/>
              <a:cs typeface="Arial" pitchFamily="34" charset="0"/>
            </a:endParaRPr>
          </a:p>
          <a:p>
            <a:pPr lvl="0"/>
            <a:r>
              <a:rPr lang="en-US" sz="2000" dirty="0">
                <a:latin typeface="Palatino Linotype" pitchFamily="18" charset="0"/>
                <a:cs typeface="Arial" pitchFamily="34" charset="0"/>
              </a:rPr>
              <a:t>Competitive bonding for functional molecules on the surface of lymphocytes, which makes it impossible to bind activation molecules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and results in suppression of lymphocyte function</a:t>
            </a:r>
            <a:r>
              <a:rPr lang="sr-Cyrl-CS" sz="2000" dirty="0">
                <a:latin typeface="Palatino Linotype" pitchFamily="18" charset="0"/>
                <a:cs typeface="Arial" pitchFamily="34" charset="0"/>
              </a:rPr>
              <a:t>.</a:t>
            </a:r>
            <a:endParaRPr lang="en-US" sz="2000" dirty="0">
              <a:latin typeface="Palatino Linotype" pitchFamily="18" charset="0"/>
              <a:cs typeface="Arial" pitchFamily="34" charset="0"/>
            </a:endParaRPr>
          </a:p>
          <a:p>
            <a:endParaRPr lang="en-US" sz="2000" dirty="0">
              <a:latin typeface="Palatino Linotype" pitchFamily="18" charset="0"/>
              <a:cs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42852"/>
            <a:ext cx="8258204" cy="868346"/>
          </a:xfrm>
        </p:spPr>
        <p:txBody>
          <a:bodyPr>
            <a:normAutofit/>
          </a:bodyPr>
          <a:lstStyle/>
          <a:p>
            <a:r>
              <a:rPr lang="en-US" sz="2400" b="1" dirty="0">
                <a:latin typeface="Palatino Linotype" pitchFamily="18" charset="0"/>
                <a:cs typeface="Arial" pitchFamily="34" charset="0"/>
              </a:rPr>
              <a:t>Examples of application of monoclonal antibodies</a:t>
            </a:r>
          </a:p>
        </p:txBody>
      </p:sp>
      <p:sp>
        <p:nvSpPr>
          <p:cNvPr id="3" name="Content Placeholder 2"/>
          <p:cNvSpPr>
            <a:spLocks noGrp="1"/>
          </p:cNvSpPr>
          <p:nvPr>
            <p:ph idx="1"/>
          </p:nvPr>
        </p:nvSpPr>
        <p:spPr>
          <a:xfrm>
            <a:off x="107504" y="1844824"/>
            <a:ext cx="8858312" cy="4214842"/>
          </a:xfrm>
        </p:spPr>
        <p:txBody>
          <a:bodyPr>
            <a:normAutofit/>
          </a:bodyPr>
          <a:lstStyle/>
          <a:p>
            <a:r>
              <a:rPr lang="en-US" sz="2000" dirty="0">
                <a:latin typeface="Palatino Linotype" pitchFamily="18" charset="0"/>
                <a:cs typeface="Arial" pitchFamily="34" charset="0"/>
              </a:rPr>
              <a:t>Treatment of severe autoimmune diseases </a:t>
            </a:r>
            <a:r>
              <a:rPr lang="ru-RU" sz="2000" dirty="0">
                <a:latin typeface="Palatino Linotype" pitchFamily="18" charset="0"/>
                <a:cs typeface="Arial" pitchFamily="34" charset="0"/>
              </a:rPr>
              <a:t>(</a:t>
            </a:r>
            <a:r>
              <a:rPr lang="en-US" sz="2000" dirty="0">
                <a:latin typeface="Palatino Linotype" pitchFamily="18" charset="0"/>
                <a:cs typeface="Arial" pitchFamily="34" charset="0"/>
              </a:rPr>
              <a:t>multiple sclerosis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vasculitis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rheumatoid arthritis</a:t>
            </a:r>
            <a:r>
              <a:rPr lang="ru-RU" sz="2000" dirty="0">
                <a:latin typeface="Palatino Linotype" pitchFamily="18" charset="0"/>
                <a:cs typeface="Arial" pitchFamily="34" charset="0"/>
              </a:rPr>
              <a:t>)</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anti-CD52 antibody is used </a:t>
            </a:r>
            <a:r>
              <a:rPr lang="sr-Cyrl-CS" sz="2000" dirty="0">
                <a:latin typeface="Palatino Linotype" pitchFamily="18" charset="0"/>
                <a:cs typeface="Arial" pitchFamily="34" charset="0"/>
              </a:rPr>
              <a:t>(</a:t>
            </a:r>
            <a:r>
              <a:rPr lang="en-US" sz="2000" dirty="0">
                <a:latin typeface="Palatino Linotype" pitchFamily="18" charset="0"/>
                <a:cs typeface="Arial" pitchFamily="34" charset="0"/>
              </a:rPr>
              <a:t>CD52 is expressed T and B lymphocytes and macrophages</a:t>
            </a:r>
            <a:r>
              <a:rPr lang="ru-RU" sz="2000" dirty="0">
                <a:latin typeface="Palatino Linotype" pitchFamily="18" charset="0"/>
                <a:cs typeface="Arial" pitchFamily="34" charset="0"/>
              </a:rPr>
              <a:t>)</a:t>
            </a:r>
          </a:p>
          <a:p>
            <a:endParaRPr lang="ru-RU" sz="2000" dirty="0">
              <a:latin typeface="Palatino Linotype" pitchFamily="18" charset="0"/>
              <a:cs typeface="Arial" pitchFamily="34" charset="0"/>
            </a:endParaRPr>
          </a:p>
          <a:p>
            <a:r>
              <a:rPr lang="en-US" sz="2000" b="1" dirty="0">
                <a:latin typeface="Palatino Linotype" pitchFamily="18" charset="0"/>
                <a:cs typeface="Arial" pitchFamily="34" charset="0"/>
              </a:rPr>
              <a:t>In the treatment of transplant rejection </a:t>
            </a:r>
            <a:r>
              <a:rPr lang="en-US" sz="2000" dirty="0">
                <a:latin typeface="Palatino Linotype" pitchFamily="18" charset="0"/>
                <a:cs typeface="Arial" pitchFamily="34" charset="0"/>
              </a:rPr>
              <a:t>antibodies are used to remove all or just some subspecies of mature</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T lymphocytes from grafts </a:t>
            </a:r>
            <a:r>
              <a:rPr lang="ru-RU" sz="2000" dirty="0">
                <a:latin typeface="Palatino Linotype" pitchFamily="18" charset="0"/>
                <a:cs typeface="Arial" pitchFamily="34" charset="0"/>
              </a:rPr>
              <a:t> (</a:t>
            </a:r>
            <a:r>
              <a:rPr lang="en-US" sz="2000" dirty="0">
                <a:solidFill>
                  <a:srgbClr val="FF0000"/>
                </a:solidFill>
                <a:latin typeface="Palatino Linotype" pitchFamily="18" charset="0"/>
                <a:cs typeface="Arial" pitchFamily="34" charset="0"/>
              </a:rPr>
              <a:t>anti-CD3, anti-CD4, anti-CD8 antibodies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or antibodies against </a:t>
            </a:r>
            <a:r>
              <a:rPr lang="el-GR" sz="2000" dirty="0">
                <a:latin typeface="Palatino Linotype" pitchFamily="18" charset="0"/>
                <a:cs typeface="Arial" pitchFamily="34" charset="0"/>
              </a:rPr>
              <a:t>α-</a:t>
            </a:r>
            <a:r>
              <a:rPr lang="en-US" sz="2000" dirty="0">
                <a:latin typeface="Palatino Linotype" pitchFamily="18" charset="0"/>
                <a:cs typeface="Arial" pitchFamily="34" charset="0"/>
              </a:rPr>
              <a:t>chain</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high-affinity receptor for IL-2</a:t>
            </a:r>
            <a:r>
              <a:rPr lang="ru-RU" sz="2000" dirty="0">
                <a:latin typeface="Palatino Linotype" pitchFamily="18" charset="0"/>
                <a:cs typeface="Arial" pitchFamily="34" charset="0"/>
              </a:rPr>
              <a:t> (</a:t>
            </a:r>
            <a:r>
              <a:rPr lang="en-US" sz="2000" dirty="0">
                <a:solidFill>
                  <a:srgbClr val="FF0000"/>
                </a:solidFill>
                <a:latin typeface="Palatino Linotype" pitchFamily="18" charset="0"/>
                <a:cs typeface="Arial" pitchFamily="34" charset="0"/>
              </a:rPr>
              <a:t>anti-CD25 antibodies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because they destroy activated lymphocytes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possibility of using antibodies is being investigated against various adhesive and co-stimulatory molecules</a:t>
            </a:r>
            <a:r>
              <a:rPr lang="ru-RU" sz="2000" dirty="0">
                <a:solidFill>
                  <a:srgbClr val="FF0000"/>
                </a:solidFill>
                <a:latin typeface="Palatino Linotype" pitchFamily="18" charset="0"/>
                <a:cs typeface="Arial" pitchFamily="34" charset="0"/>
              </a:rPr>
              <a:t> </a:t>
            </a:r>
            <a:r>
              <a:rPr lang="ru-RU" sz="2000" dirty="0">
                <a:latin typeface="Palatino Linotype" pitchFamily="18" charset="0"/>
                <a:cs typeface="Arial" pitchFamily="34" charset="0"/>
              </a:rPr>
              <a:t>(</a:t>
            </a:r>
            <a:r>
              <a:rPr lang="en-US" sz="2000" dirty="0">
                <a:latin typeface="Palatino Linotype" pitchFamily="18" charset="0"/>
                <a:cs typeface="Arial" pitchFamily="34" charset="0"/>
              </a:rPr>
              <a:t>anti-CD40L , anti-LFA-1</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CTLA -4 molecule bonded to Fc fragment of</a:t>
            </a:r>
            <a:r>
              <a:rPr lang="ru-RU" sz="2000" dirty="0">
                <a:latin typeface="Palatino Linotype" pitchFamily="18" charset="0"/>
                <a:cs typeface="Arial" pitchFamily="34" charset="0"/>
              </a:rPr>
              <a:t> IgG, </a:t>
            </a:r>
            <a:r>
              <a:rPr lang="en-US" sz="2000" dirty="0">
                <a:latin typeface="Palatino Linotype" pitchFamily="18" charset="0"/>
                <a:cs typeface="Arial" pitchFamily="34" charset="0"/>
              </a:rPr>
              <a:t>anti-ICAM-1</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anti-CD45 antibodies</a:t>
            </a:r>
            <a:r>
              <a:rPr lang="ru-RU" sz="2000" dirty="0">
                <a:latin typeface="Palatino Linotype" pitchFamily="18" charset="0"/>
                <a:cs typeface="Arial" pitchFamily="34" charset="0"/>
              </a:rPr>
              <a:t>...).</a:t>
            </a:r>
          </a:p>
          <a:p>
            <a:endParaRPr lang="en-US" sz="2000" dirty="0">
              <a:latin typeface="Palatino Linotype" pitchFamily="18"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42852"/>
            <a:ext cx="8258204" cy="868346"/>
          </a:xfrm>
        </p:spPr>
        <p:txBody>
          <a:bodyPr>
            <a:normAutofit/>
          </a:bodyPr>
          <a:lstStyle/>
          <a:p>
            <a:r>
              <a:rPr lang="en-US" sz="2400" b="1" dirty="0">
                <a:latin typeface="Palatino Linotype" pitchFamily="18" charset="0"/>
                <a:cs typeface="Arial" pitchFamily="34" charset="0"/>
              </a:rPr>
              <a:t>Examples of application of monoclonal antibodies</a:t>
            </a:r>
          </a:p>
        </p:txBody>
      </p:sp>
      <p:sp>
        <p:nvSpPr>
          <p:cNvPr id="3" name="Content Placeholder 2"/>
          <p:cNvSpPr>
            <a:spLocks noGrp="1"/>
          </p:cNvSpPr>
          <p:nvPr>
            <p:ph idx="1"/>
          </p:nvPr>
        </p:nvSpPr>
        <p:spPr>
          <a:xfrm>
            <a:off x="214250" y="1772816"/>
            <a:ext cx="8929750" cy="4572032"/>
          </a:xfrm>
        </p:spPr>
        <p:txBody>
          <a:bodyPr>
            <a:normAutofit/>
          </a:bodyPr>
          <a:lstStyle/>
          <a:p>
            <a:r>
              <a:rPr lang="en-US" sz="2000" dirty="0">
                <a:latin typeface="Palatino Linotype" pitchFamily="18" charset="0"/>
                <a:cs typeface="Arial" pitchFamily="34" charset="0"/>
              </a:rPr>
              <a:t>In the treatment of multiple sclerosis</a:t>
            </a:r>
            <a:r>
              <a:rPr lang="ru-RU" sz="2000" b="1" dirty="0">
                <a:latin typeface="Palatino Linotype" pitchFamily="18" charset="0"/>
                <a:cs typeface="Arial" pitchFamily="34" charset="0"/>
              </a:rPr>
              <a:t> </a:t>
            </a:r>
            <a:r>
              <a:rPr lang="en-US" sz="2000" dirty="0">
                <a:latin typeface="Palatino Linotype" pitchFamily="18" charset="0"/>
                <a:cs typeface="Arial" pitchFamily="34" charset="0"/>
              </a:rPr>
              <a:t>antibodies against </a:t>
            </a:r>
            <a:r>
              <a:rPr lang="el-GR" sz="2000" dirty="0">
                <a:solidFill>
                  <a:srgbClr val="FF0000"/>
                </a:solidFill>
                <a:latin typeface="Palatino Linotype" pitchFamily="18" charset="0"/>
                <a:cs typeface="Arial" pitchFamily="34" charset="0"/>
              </a:rPr>
              <a:t>α4 </a:t>
            </a:r>
            <a:r>
              <a:rPr lang="en-US" sz="2000" dirty="0">
                <a:solidFill>
                  <a:srgbClr val="FF0000"/>
                </a:solidFill>
                <a:latin typeface="Palatino Linotype" pitchFamily="18" charset="0"/>
                <a:cs typeface="Arial" pitchFamily="34" charset="0"/>
              </a:rPr>
              <a:t>integrin</a:t>
            </a:r>
            <a:r>
              <a:rPr lang="ru-RU" sz="2000" dirty="0">
                <a:solidFill>
                  <a:srgbClr val="FF0000"/>
                </a:solidFill>
                <a:latin typeface="Palatino Linotype" pitchFamily="18" charset="0"/>
                <a:cs typeface="Arial" pitchFamily="34" charset="0"/>
              </a:rPr>
              <a:t> </a:t>
            </a:r>
            <a:r>
              <a:rPr lang="en-US" sz="2000" dirty="0">
                <a:latin typeface="Palatino Linotype" pitchFamily="18" charset="0"/>
                <a:cs typeface="Arial" pitchFamily="34" charset="0"/>
              </a:rPr>
              <a:t>prevents the adhesion of effector cells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for the endothelium and thus disables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its effects on nerve elements and induction of inflammation.</a:t>
            </a:r>
            <a:endParaRPr lang="ru-RU" sz="2000" dirty="0">
              <a:latin typeface="Palatino Linotype" pitchFamily="18" charset="0"/>
              <a:cs typeface="Arial" pitchFamily="34" charset="0"/>
            </a:endParaRPr>
          </a:p>
          <a:p>
            <a:endParaRPr lang="ru-RU" sz="2000" dirty="0">
              <a:latin typeface="Palatino Linotype" pitchFamily="18" charset="0"/>
              <a:cs typeface="Arial" pitchFamily="34" charset="0"/>
            </a:endParaRPr>
          </a:p>
          <a:p>
            <a:r>
              <a:rPr lang="en-US" sz="2000" dirty="0">
                <a:latin typeface="Palatino Linotype" pitchFamily="18" charset="0"/>
                <a:cs typeface="Arial" pitchFamily="34" charset="0"/>
              </a:rPr>
              <a:t>Antibodies against </a:t>
            </a:r>
            <a:r>
              <a:rPr lang="en-US" sz="2000" dirty="0">
                <a:solidFill>
                  <a:srgbClr val="FF0000"/>
                </a:solidFill>
                <a:latin typeface="Palatino Linotype" pitchFamily="18" charset="0"/>
                <a:cs typeface="Arial" pitchFamily="34" charset="0"/>
              </a:rPr>
              <a:t>Class II MHC molecules </a:t>
            </a:r>
            <a:r>
              <a:rPr lang="en-US" sz="2000" dirty="0">
                <a:latin typeface="Palatino Linotype" pitchFamily="18" charset="0"/>
                <a:cs typeface="Arial" pitchFamily="34" charset="0"/>
              </a:rPr>
              <a:t>can reduce the development of experimental autoimmune encephalitis (EAE),</a:t>
            </a:r>
            <a:r>
              <a:rPr lang="sr-Cyrl-CS" sz="2000" b="1" dirty="0">
                <a:latin typeface="Palatino Linotype" pitchFamily="18" charset="0"/>
                <a:cs typeface="Arial" pitchFamily="34" charset="0"/>
              </a:rPr>
              <a:t> </a:t>
            </a:r>
            <a:r>
              <a:rPr lang="en-US" sz="2000" dirty="0">
                <a:latin typeface="Palatino Linotype" pitchFamily="18" charset="0"/>
                <a:cs typeface="Arial" pitchFamily="34" charset="0"/>
              </a:rPr>
              <a:t>it is associated with the MHC molecule</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on antigen-presenting cells (APC)</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In this way, they prevent</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activation of T lymphocytes</a:t>
            </a:r>
            <a:endParaRPr lang="sr-Cyrl-CS" sz="2000" dirty="0">
              <a:latin typeface="Palatino Linotype" pitchFamily="18" charset="0"/>
              <a:cs typeface="Arial" pitchFamily="34" charset="0"/>
            </a:endParaRPr>
          </a:p>
          <a:p>
            <a:endParaRPr lang="sr-Cyrl-CS" sz="2000" dirty="0">
              <a:latin typeface="Palatino Linotype" pitchFamily="18" charset="0"/>
              <a:cs typeface="Arial" pitchFamily="34" charset="0"/>
            </a:endParaRPr>
          </a:p>
          <a:p>
            <a:r>
              <a:rPr lang="en-US" sz="2000" dirty="0">
                <a:solidFill>
                  <a:srgbClr val="FF0000"/>
                </a:solidFill>
                <a:latin typeface="Palatino Linotype" pitchFamily="18" charset="0"/>
                <a:cs typeface="Arial" pitchFamily="34" charset="0"/>
              </a:rPr>
              <a:t>anti-TNF-</a:t>
            </a:r>
            <a:r>
              <a:rPr lang="el-GR" sz="2000" dirty="0">
                <a:solidFill>
                  <a:srgbClr val="FF0000"/>
                </a:solidFill>
                <a:latin typeface="Palatino Linotype" pitchFamily="18" charset="0"/>
                <a:cs typeface="Arial" pitchFamily="34" charset="0"/>
              </a:rPr>
              <a:t>α</a:t>
            </a:r>
            <a:r>
              <a:rPr lang="en-US" sz="2000" dirty="0">
                <a:solidFill>
                  <a:srgbClr val="FF0000"/>
                </a:solidFill>
                <a:latin typeface="Palatino Linotype" pitchFamily="18" charset="0"/>
                <a:cs typeface="Arial" pitchFamily="34" charset="0"/>
              </a:rPr>
              <a:t> </a:t>
            </a:r>
            <a:r>
              <a:rPr lang="en-US" sz="2000" dirty="0">
                <a:latin typeface="Palatino Linotype" pitchFamily="18" charset="0"/>
                <a:cs typeface="Arial" pitchFamily="34" charset="0"/>
              </a:rPr>
              <a:t>antibodies are used in therapy</a:t>
            </a:r>
            <a:r>
              <a:rPr lang="sr-Cyrl-CS" sz="2000" dirty="0">
                <a:latin typeface="Palatino Linotype" pitchFamily="18" charset="0"/>
                <a:cs typeface="Arial" pitchFamily="34" charset="0"/>
              </a:rPr>
              <a:t> </a:t>
            </a:r>
            <a:r>
              <a:rPr lang="en-US" sz="2000" b="1" dirty="0">
                <a:latin typeface="Palatino Linotype" pitchFamily="18" charset="0"/>
                <a:cs typeface="Arial" pitchFamily="34" charset="0"/>
              </a:rPr>
              <a:t>rheumatoid arthritis</a:t>
            </a:r>
            <a:r>
              <a:rPr lang="ru-RU" sz="2000" b="1" dirty="0">
                <a:latin typeface="Palatino Linotype" pitchFamily="18" charset="0"/>
                <a:cs typeface="Arial" pitchFamily="34" charset="0"/>
              </a:rPr>
              <a:t>, </a:t>
            </a:r>
            <a:r>
              <a:rPr lang="en-US" sz="2000" b="1" dirty="0">
                <a:latin typeface="Palatino Linotype" pitchFamily="18" charset="0"/>
                <a:cs typeface="Arial" pitchFamily="34" charset="0"/>
              </a:rPr>
              <a:t>ulcerative colitis and Crohn's disease</a:t>
            </a:r>
            <a:endParaRPr lang="ru-RU" sz="2000" b="1" dirty="0">
              <a:latin typeface="Palatino Linotype" pitchFamily="18" charset="0"/>
              <a:cs typeface="Arial" pitchFamily="34" charset="0"/>
            </a:endParaRPr>
          </a:p>
          <a:p>
            <a:endParaRPr lang="sr-Cyrl-CS" sz="2000" dirty="0">
              <a:latin typeface="Palatino Linotype" pitchFamily="18" charset="0"/>
              <a:cs typeface="Arial" pitchFamily="34" charset="0"/>
            </a:endParaRPr>
          </a:p>
          <a:p>
            <a:endParaRPr lang="en-US" sz="2000" dirty="0">
              <a:latin typeface="Palatino Linotype" pitchFamily="18"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186766" cy="1011222"/>
          </a:xfrm>
        </p:spPr>
        <p:txBody>
          <a:bodyPr>
            <a:normAutofit/>
          </a:bodyPr>
          <a:lstStyle/>
          <a:p>
            <a:r>
              <a:rPr lang="en-US" sz="2400" b="1" dirty="0">
                <a:latin typeface="Palatino Linotype" pitchFamily="18" charset="0"/>
                <a:cs typeface="Arial" pitchFamily="34" charset="0"/>
              </a:rPr>
              <a:t>Mechanisms of action of monoclonal antibodies in the treatment of cancer</a:t>
            </a:r>
          </a:p>
        </p:txBody>
      </p:sp>
      <p:sp>
        <p:nvSpPr>
          <p:cNvPr id="3" name="Content Placeholder 2"/>
          <p:cNvSpPr>
            <a:spLocks noGrp="1"/>
          </p:cNvSpPr>
          <p:nvPr>
            <p:ph idx="1"/>
          </p:nvPr>
        </p:nvSpPr>
        <p:spPr>
          <a:xfrm>
            <a:off x="467544" y="2276872"/>
            <a:ext cx="8501122" cy="4000528"/>
          </a:xfrm>
        </p:spPr>
        <p:txBody>
          <a:bodyPr>
            <a:normAutofit/>
          </a:bodyPr>
          <a:lstStyle/>
          <a:p>
            <a:r>
              <a:rPr lang="en-US" sz="2000" dirty="0">
                <a:latin typeface="Palatino Linotype" pitchFamily="18" charset="0"/>
                <a:cs typeface="Arial" pitchFamily="34" charset="0"/>
              </a:rPr>
              <a:t>Cytotoxicity dependent on complement</a:t>
            </a:r>
            <a:endParaRPr lang="ru-RU" sz="2000" dirty="0">
              <a:latin typeface="Palatino Linotype" pitchFamily="18" charset="0"/>
              <a:cs typeface="Arial" pitchFamily="34" charset="0"/>
            </a:endParaRPr>
          </a:p>
          <a:p>
            <a:pPr>
              <a:buNone/>
            </a:pPr>
            <a:endParaRPr lang="ru-RU" sz="2000" dirty="0">
              <a:latin typeface="Palatino Linotype" pitchFamily="18" charset="0"/>
              <a:cs typeface="Arial" pitchFamily="34" charset="0"/>
            </a:endParaRPr>
          </a:p>
          <a:p>
            <a:r>
              <a:rPr lang="en-US" sz="2000" dirty="0">
                <a:latin typeface="Palatino Linotype" pitchFamily="18" charset="0"/>
                <a:cs typeface="Arial" pitchFamily="34" charset="0"/>
              </a:rPr>
              <a:t>Antibody-mediated cytotoxicity</a:t>
            </a:r>
          </a:p>
          <a:p>
            <a:pPr marL="0" indent="0">
              <a:buNone/>
            </a:pPr>
            <a:endParaRPr lang="ru-RU" sz="2000" dirty="0">
              <a:latin typeface="Palatino Linotype" pitchFamily="18" charset="0"/>
              <a:cs typeface="Arial" pitchFamily="34" charset="0"/>
            </a:endParaRPr>
          </a:p>
          <a:p>
            <a:r>
              <a:rPr lang="en-US" sz="2000" dirty="0">
                <a:latin typeface="Palatino Linotype" pitchFamily="18" charset="0"/>
                <a:cs typeface="Arial" pitchFamily="34" charset="0"/>
              </a:rPr>
              <a:t>Direct activation of apoptosis</a:t>
            </a:r>
            <a:endParaRPr lang="ru-RU" sz="2000" dirty="0">
              <a:latin typeface="Palatino Linotype" pitchFamily="18" charset="0"/>
              <a:cs typeface="Arial" pitchFamily="34" charset="0"/>
            </a:endParaRPr>
          </a:p>
          <a:p>
            <a:pPr lvl="1">
              <a:buFont typeface="Courier New" pitchFamily="49" charset="0"/>
              <a:buChar char="o"/>
            </a:pPr>
            <a:r>
              <a:rPr lang="en-US" sz="2000" dirty="0">
                <a:latin typeface="Palatino Linotype" pitchFamily="18" charset="0"/>
                <a:cs typeface="Arial" pitchFamily="34" charset="0"/>
              </a:rPr>
              <a:t>they bind to growth factor receptors and block them.</a:t>
            </a:r>
            <a:endParaRPr lang="ru-RU" sz="2000" dirty="0">
              <a:latin typeface="Palatino Linotype" pitchFamily="18" charset="0"/>
              <a:cs typeface="Arial" pitchFamily="34" charset="0"/>
            </a:endParaRPr>
          </a:p>
          <a:p>
            <a:pPr lvl="1">
              <a:buFont typeface="Courier New" pitchFamily="49" charset="0"/>
              <a:buChar char="o"/>
            </a:pPr>
            <a:r>
              <a:rPr lang="en-US" sz="2000" dirty="0">
                <a:latin typeface="Palatino Linotype" pitchFamily="18" charset="0"/>
                <a:cs typeface="Arial" pitchFamily="34" charset="0"/>
              </a:rPr>
              <a:t>they are associated with death receptors</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and activate them</a:t>
            </a:r>
            <a:endParaRPr lang="ru-RU" sz="2000" dirty="0">
              <a:latin typeface="Palatino Linotype" pitchFamily="18" charset="0"/>
              <a:cs typeface="Arial" pitchFamily="34" charset="0"/>
            </a:endParaRPr>
          </a:p>
          <a:p>
            <a:pPr lvl="1">
              <a:buNone/>
            </a:pPr>
            <a:endParaRPr lang="ru-RU" sz="2000" dirty="0">
              <a:latin typeface="Palatino Linotype" pitchFamily="18" charset="0"/>
              <a:cs typeface="Arial" pitchFamily="34" charset="0"/>
            </a:endParaRPr>
          </a:p>
          <a:p>
            <a:r>
              <a:rPr lang="en-US" sz="2000" dirty="0">
                <a:latin typeface="Palatino Linotype" pitchFamily="18" charset="0"/>
                <a:cs typeface="Arial" pitchFamily="34" charset="0"/>
              </a:rPr>
              <a:t>Inhibition of growth factor</a:t>
            </a:r>
            <a:r>
              <a:rPr lang="ru-RU" sz="2000" dirty="0">
                <a:latin typeface="Palatino Linotype" pitchFamily="18" charset="0"/>
                <a:cs typeface="Arial" pitchFamily="34" charset="0"/>
              </a:rPr>
              <a:t> (</a:t>
            </a:r>
            <a:r>
              <a:rPr lang="en-US" sz="2000" dirty="0">
                <a:latin typeface="Palatino Linotype" pitchFamily="18" charset="0"/>
                <a:cs typeface="Arial" pitchFamily="34" charset="0"/>
              </a:rPr>
              <a:t>for neo-angiogenesis</a:t>
            </a:r>
            <a:r>
              <a:rPr lang="ru-RU" sz="2000" dirty="0">
                <a:latin typeface="Palatino Linotype" pitchFamily="18" charset="0"/>
                <a:cs typeface="Arial" pitchFamily="34" charset="0"/>
              </a:rPr>
              <a:t>)</a:t>
            </a:r>
            <a:endParaRPr lang="en-US" sz="2000" dirty="0">
              <a:latin typeface="Palatino Linotype" pitchFamily="18"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a:r>
              <a:rPr lang="en-US" sz="2400" b="1" dirty="0">
                <a:latin typeface="Palatino Linotype" pitchFamily="18" charset="0"/>
                <a:cs typeface="Arial" pitchFamily="34" charset="0"/>
              </a:rPr>
              <a:t>Problems that limit the success of monoclonal antibodies in tumor therapy</a:t>
            </a:r>
          </a:p>
        </p:txBody>
      </p:sp>
      <p:sp>
        <p:nvSpPr>
          <p:cNvPr id="3" name="Content Placeholder 2"/>
          <p:cNvSpPr>
            <a:spLocks noGrp="1"/>
          </p:cNvSpPr>
          <p:nvPr>
            <p:ph idx="1"/>
          </p:nvPr>
        </p:nvSpPr>
        <p:spPr>
          <a:xfrm>
            <a:off x="467544" y="2420888"/>
            <a:ext cx="8258204" cy="2971808"/>
          </a:xfrm>
        </p:spPr>
        <p:txBody>
          <a:bodyPr>
            <a:normAutofit/>
          </a:bodyPr>
          <a:lstStyle/>
          <a:p>
            <a:r>
              <a:rPr lang="en-US" sz="2000" dirty="0">
                <a:latin typeface="Palatino Linotype" pitchFamily="18" charset="0"/>
                <a:cs typeface="Arial" pitchFamily="34" charset="0"/>
              </a:rPr>
              <a:t>Antigenic heterogeneity of tumor cells </a:t>
            </a:r>
            <a:endParaRPr lang="sr-Cyrl-CS" sz="2000" dirty="0">
              <a:latin typeface="Palatino Linotype" pitchFamily="18" charset="0"/>
              <a:cs typeface="Arial" pitchFamily="34" charset="0"/>
            </a:endParaRPr>
          </a:p>
          <a:p>
            <a:endParaRPr lang="sr-Cyrl-CS" sz="2000" dirty="0">
              <a:latin typeface="Palatino Linotype" pitchFamily="18" charset="0"/>
              <a:cs typeface="Arial" pitchFamily="34" charset="0"/>
            </a:endParaRPr>
          </a:p>
          <a:p>
            <a:r>
              <a:rPr lang="en-US" sz="2000" dirty="0">
                <a:latin typeface="Palatino Linotype" pitchFamily="18" charset="0"/>
                <a:cs typeface="Arial" pitchFamily="34" charset="0"/>
              </a:rPr>
              <a:t>Tumor cells in which it is reduced expression of target antigen or it is lost, they will avoid antibodies.</a:t>
            </a:r>
            <a:endParaRPr lang="sr-Cyrl-CS" sz="2000" dirty="0">
              <a:latin typeface="Palatino Linotype" pitchFamily="18" charset="0"/>
              <a:cs typeface="Arial" pitchFamily="34" charset="0"/>
            </a:endParaRPr>
          </a:p>
          <a:p>
            <a:endParaRPr lang="sr-Cyrl-CS" sz="2000" dirty="0">
              <a:latin typeface="Palatino Linotype" pitchFamily="18" charset="0"/>
              <a:cs typeface="Arial" pitchFamily="34" charset="0"/>
            </a:endParaRPr>
          </a:p>
          <a:p>
            <a:r>
              <a:rPr lang="en-US" sz="2000" dirty="0">
                <a:latin typeface="Palatino Linotype" pitchFamily="18" charset="0"/>
                <a:cs typeface="Arial" pitchFamily="34" charset="0"/>
              </a:rPr>
              <a:t>One way to overcome this problem is a combination of antibodies specific for different antigens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634082"/>
          </a:xfrm>
        </p:spPr>
        <p:txBody>
          <a:bodyPr>
            <a:normAutofit/>
          </a:bodyPr>
          <a:lstStyle/>
          <a:p>
            <a:pPr algn="l"/>
            <a:r>
              <a:rPr lang="en-US" sz="2400" b="1" dirty="0">
                <a:latin typeface="Palatino Linotype" pitchFamily="18" charset="0"/>
              </a:rPr>
              <a:t>Passive immunization</a:t>
            </a:r>
            <a:r>
              <a:rPr lang="sr-Cyrl-RS" sz="2400" b="1" dirty="0">
                <a:latin typeface="Palatino Linotype" pitchFamily="18" charset="0"/>
              </a:rPr>
              <a:t>...</a:t>
            </a:r>
            <a:endParaRPr lang="en-US" sz="2400" b="1" dirty="0">
              <a:latin typeface="Palatino Linotype" pitchFamily="18" charset="0"/>
            </a:endParaRPr>
          </a:p>
        </p:txBody>
      </p:sp>
      <p:sp>
        <p:nvSpPr>
          <p:cNvPr id="3" name="Content Placeholder 2"/>
          <p:cNvSpPr>
            <a:spLocks noGrp="1"/>
          </p:cNvSpPr>
          <p:nvPr>
            <p:ph idx="1"/>
          </p:nvPr>
        </p:nvSpPr>
        <p:spPr>
          <a:xfrm>
            <a:off x="395536" y="908720"/>
            <a:ext cx="8229600" cy="5760640"/>
          </a:xfrm>
        </p:spPr>
        <p:txBody>
          <a:bodyPr>
            <a:normAutofit fontScale="85000" lnSpcReduction="20000"/>
          </a:bodyPr>
          <a:lstStyle/>
          <a:p>
            <a:pPr marL="0" indent="0" algn="r">
              <a:buNone/>
            </a:pPr>
            <a:r>
              <a:rPr lang="sr-Cyrl-RS" sz="2900" dirty="0">
                <a:latin typeface="Palatino Linotype" pitchFamily="18" charset="0"/>
              </a:rPr>
              <a:t>...</a:t>
            </a:r>
            <a:r>
              <a:rPr lang="en-US" sz="2900" dirty="0">
                <a:latin typeface="Palatino Linotype" pitchFamily="18" charset="0"/>
              </a:rPr>
              <a:t> the transmission of mostly humoral immunity</a:t>
            </a:r>
            <a:r>
              <a:rPr lang="sr-Cyrl-RS" sz="2900" dirty="0">
                <a:latin typeface="Palatino Linotype" pitchFamily="18" charset="0"/>
              </a:rPr>
              <a:t>,</a:t>
            </a:r>
            <a:r>
              <a:rPr lang="en-US" sz="2900" dirty="0">
                <a:latin typeface="Palatino Linotype" pitchFamily="18" charset="0"/>
              </a:rPr>
              <a:t> in the form of antibodies, from actively immunized to "naïve" individual. </a:t>
            </a:r>
            <a:endParaRPr lang="sr-Cyrl-RS" sz="2900" dirty="0">
              <a:latin typeface="Palatino Linotype" pitchFamily="18" charset="0"/>
            </a:endParaRPr>
          </a:p>
          <a:p>
            <a:pPr marL="0" indent="0">
              <a:buNone/>
            </a:pPr>
            <a:endParaRPr lang="sr-Cyrl-RS" sz="2600" dirty="0">
              <a:latin typeface="Palatino Linotype" pitchFamily="18" charset="0"/>
            </a:endParaRPr>
          </a:p>
          <a:p>
            <a:pPr marL="0" indent="0">
              <a:buNone/>
            </a:pPr>
            <a:endParaRPr lang="sr-Cyrl-RS" sz="2600" dirty="0">
              <a:latin typeface="Palatino Linotype" pitchFamily="18" charset="0"/>
            </a:endParaRPr>
          </a:p>
          <a:p>
            <a:pPr marL="0" indent="0">
              <a:buNone/>
            </a:pPr>
            <a:endParaRPr lang="sr-Cyrl-RS" sz="2600" dirty="0">
              <a:latin typeface="Palatino Linotype" pitchFamily="18" charset="0"/>
            </a:endParaRPr>
          </a:p>
          <a:p>
            <a:pPr marL="0" indent="0">
              <a:buNone/>
            </a:pPr>
            <a:r>
              <a:rPr lang="en-US" sz="2600" dirty="0">
                <a:latin typeface="Palatino Linotype" pitchFamily="18" charset="0"/>
              </a:rPr>
              <a:t>We distinguish two entities of passive immunity</a:t>
            </a:r>
            <a:r>
              <a:rPr lang="sr-Cyrl-RS" sz="2600" dirty="0">
                <a:latin typeface="Palatino Linotype" pitchFamily="18" charset="0"/>
              </a:rPr>
              <a:t>:</a:t>
            </a:r>
            <a:endParaRPr lang="en-US" sz="2600" dirty="0">
              <a:latin typeface="Palatino Linotype" pitchFamily="18" charset="0"/>
            </a:endParaRPr>
          </a:p>
          <a:p>
            <a:pPr lvl="1"/>
            <a:r>
              <a:rPr lang="en-US" sz="2200" b="1" i="1" dirty="0">
                <a:latin typeface="Palatino Linotype" pitchFamily="18" charset="0"/>
              </a:rPr>
              <a:t>Naturally-derived passive immunity</a:t>
            </a:r>
          </a:p>
          <a:p>
            <a:pPr lvl="1"/>
            <a:r>
              <a:rPr lang="en-US" sz="2200" b="1" i="1" dirty="0">
                <a:latin typeface="Palatino Linotype" pitchFamily="18" charset="0"/>
              </a:rPr>
              <a:t>Artificially derived passive immunity</a:t>
            </a:r>
            <a:endParaRPr lang="en-US" sz="2200" dirty="0">
              <a:latin typeface="Palatino Linotype" pitchFamily="18" charset="0"/>
            </a:endParaRPr>
          </a:p>
          <a:p>
            <a:pPr>
              <a:buNone/>
            </a:pPr>
            <a:endParaRPr lang="en-US" sz="2600" dirty="0">
              <a:latin typeface="Palatino Linotype" pitchFamily="18" charset="0"/>
            </a:endParaRPr>
          </a:p>
          <a:p>
            <a:r>
              <a:rPr lang="en-US" sz="2400" dirty="0">
                <a:latin typeface="Palatino Linotype" pitchFamily="18" charset="0"/>
              </a:rPr>
              <a:t>Passive immunity can occur naturally, when the mother's antibodies are transmitted through placenta to the fetus, also it can be induced artificially, when there is a high concentration of human pathogen or toxin- specific antibodies are transferred  to an unimmunized individual. </a:t>
            </a:r>
            <a:endParaRPr lang="sr-Cyrl-RS" sz="2400" dirty="0">
              <a:latin typeface="Palatino Linotype" pitchFamily="18" charset="0"/>
            </a:endParaRPr>
          </a:p>
          <a:p>
            <a:pPr marL="0" indent="0">
              <a:buNone/>
            </a:pPr>
            <a:endParaRPr lang="sr-Cyrl-RS" sz="2400" dirty="0">
              <a:latin typeface="Palatino Linotype" pitchFamily="18" charset="0"/>
            </a:endParaRPr>
          </a:p>
          <a:p>
            <a:r>
              <a:rPr lang="en-US" sz="2400" dirty="0">
                <a:latin typeface="Palatino Linotype" pitchFamily="18" charset="0"/>
              </a:rPr>
              <a:t>It is applied when there is a high risk infection or not enough time for the host organism to develop active immune response, Or in the case when you want to alleviate the symptoms of the disease.</a:t>
            </a:r>
          </a:p>
          <a:p>
            <a:pPr algn="just"/>
            <a:endParaRPr lang="en-US" sz="2800" dirty="0">
              <a:latin typeface="Palatino Linotype" pitchFamily="18" charset="0"/>
              <a:cs typeface="Times New Roman" panose="02020603050405020304" pitchFamily="18" charset="0"/>
            </a:endParaRPr>
          </a:p>
          <a:p>
            <a:pPr marL="0" indent="0" algn="just">
              <a:buNone/>
            </a:pPr>
            <a:endParaRPr lang="en-US" sz="2800" dirty="0">
              <a:latin typeface="Palatino Linotype" pitchFamily="18" charset="0"/>
              <a:cs typeface="Times New Roman" panose="02020603050405020304" pitchFamily="18" charset="0"/>
            </a:endParaRPr>
          </a:p>
        </p:txBody>
      </p:sp>
    </p:spTree>
    <p:extLst>
      <p:ext uri="{BB962C8B-B14F-4D97-AF65-F5344CB8AC3E}">
        <p14:creationId xmlns:p14="http://schemas.microsoft.com/office/powerpoint/2010/main" val="3522104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115328" cy="868346"/>
          </a:xfrm>
        </p:spPr>
        <p:txBody>
          <a:bodyPr>
            <a:normAutofit/>
          </a:bodyPr>
          <a:lstStyle/>
          <a:p>
            <a:r>
              <a:rPr lang="en-US" sz="2400" b="1" dirty="0">
                <a:latin typeface="Palatino Linotype" pitchFamily="18" charset="0"/>
                <a:cs typeface="Arial" pitchFamily="34" charset="0"/>
              </a:rPr>
              <a:t>Non-Hodgkin's lymphoma malignant disease that's the first successfully treated with monoclonal antibodies</a:t>
            </a:r>
            <a:r>
              <a:rPr lang="sr-Cyrl-CS" sz="2400" b="1" dirty="0">
                <a:latin typeface="Palatino Linotype" pitchFamily="18" charset="0"/>
                <a:cs typeface="Arial" pitchFamily="34" charset="0"/>
              </a:rPr>
              <a:t>.</a:t>
            </a:r>
            <a:endParaRPr lang="en-US" sz="2400" b="1" dirty="0">
              <a:latin typeface="Palatino Linotype" pitchFamily="18" charset="0"/>
              <a:cs typeface="Arial" pitchFamily="34" charset="0"/>
            </a:endParaRPr>
          </a:p>
        </p:txBody>
      </p:sp>
      <p:sp>
        <p:nvSpPr>
          <p:cNvPr id="3" name="Content Placeholder 2"/>
          <p:cNvSpPr>
            <a:spLocks noGrp="1"/>
          </p:cNvSpPr>
          <p:nvPr>
            <p:ph idx="1"/>
          </p:nvPr>
        </p:nvSpPr>
        <p:spPr>
          <a:xfrm>
            <a:off x="428596" y="1052736"/>
            <a:ext cx="8429684" cy="432048"/>
          </a:xfrm>
          <a:ln>
            <a:solidFill>
              <a:srgbClr val="00B050"/>
            </a:solidFill>
          </a:ln>
        </p:spPr>
        <p:txBody>
          <a:bodyPr>
            <a:normAutofit/>
          </a:bodyPr>
          <a:lstStyle/>
          <a:p>
            <a:pPr marL="0" indent="0">
              <a:buNone/>
            </a:pPr>
            <a:r>
              <a:rPr lang="en-US" sz="2000" b="1" dirty="0">
                <a:solidFill>
                  <a:srgbClr val="FF0000"/>
                </a:solidFill>
                <a:latin typeface="Palatino Linotype" pitchFamily="18" charset="0"/>
                <a:cs typeface="Arial" pitchFamily="34" charset="0"/>
              </a:rPr>
              <a:t>Rituximab</a:t>
            </a:r>
            <a:r>
              <a:rPr lang="en-US" sz="2000" dirty="0">
                <a:latin typeface="Palatino Linotype" pitchFamily="18" charset="0"/>
                <a:cs typeface="Arial" pitchFamily="34" charset="0"/>
              </a:rPr>
              <a:t> monoclonal antibody is specific to the </a:t>
            </a:r>
            <a:r>
              <a:rPr lang="en-US" sz="2000" b="1" dirty="0">
                <a:solidFill>
                  <a:srgbClr val="FF0000"/>
                </a:solidFill>
                <a:latin typeface="Palatino Linotype" pitchFamily="18" charset="0"/>
                <a:cs typeface="Arial" pitchFamily="34" charset="0"/>
              </a:rPr>
              <a:t>CD20 molecule</a:t>
            </a:r>
            <a:endParaRPr lang="sr-Cyrl-CS" sz="2000" b="1" dirty="0">
              <a:solidFill>
                <a:srgbClr val="FF0000"/>
              </a:solidFill>
              <a:latin typeface="Palatino Linotype" pitchFamily="18" charset="0"/>
              <a:cs typeface="Arial" pitchFamily="34" charset="0"/>
            </a:endParaRPr>
          </a:p>
          <a:p>
            <a:endParaRPr lang="en-US" sz="2000" dirty="0">
              <a:solidFill>
                <a:srgbClr val="FF0000"/>
              </a:solidFill>
              <a:latin typeface="Arial" pitchFamily="34" charset="0"/>
              <a:cs typeface="Arial" pitchFamily="34" charset="0"/>
            </a:endParaRPr>
          </a:p>
        </p:txBody>
      </p:sp>
      <p:sp>
        <p:nvSpPr>
          <p:cNvPr id="4" name="TextBox 3"/>
          <p:cNvSpPr txBox="1"/>
          <p:nvPr/>
        </p:nvSpPr>
        <p:spPr>
          <a:xfrm>
            <a:off x="18464" y="2038059"/>
            <a:ext cx="3689440" cy="3493264"/>
          </a:xfrm>
          <a:prstGeom prst="rect">
            <a:avLst/>
          </a:prstGeom>
          <a:noFill/>
        </p:spPr>
        <p:txBody>
          <a:bodyPr wrap="square">
            <a:spAutoFit/>
          </a:bodyPr>
          <a:lstStyle/>
          <a:p>
            <a:pPr>
              <a:defRPr/>
            </a:pPr>
            <a:r>
              <a:rPr lang="en-US" sz="1700" dirty="0">
                <a:latin typeface="Palatino Linotype" pitchFamily="18" charset="0"/>
                <a:cs typeface="Arial" pitchFamily="34" charset="0"/>
              </a:rPr>
              <a:t>CD20 is a transmembrane protein </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present in pre-B lymphocytes</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immature B lymphocytes</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 as well as the activated</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and memory B lymphocytes</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while he's away from</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early B lymphocyte precursors, </a:t>
            </a:r>
            <a:r>
              <a:rPr lang="x-none" sz="1700" dirty="0">
                <a:latin typeface="Palatino Linotype" pitchFamily="18" charset="0"/>
                <a:cs typeface="Arial" pitchFamily="34" charset="0"/>
              </a:rPr>
              <a:t> </a:t>
            </a:r>
            <a:r>
              <a:rPr lang="en-US" sz="1700" dirty="0" err="1">
                <a:latin typeface="Palatino Linotype" pitchFamily="18" charset="0"/>
                <a:cs typeface="Arial" pitchFamily="34" charset="0"/>
              </a:rPr>
              <a:t>plasmocytes</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T lymphocytes,</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myeloid cells and on all non-hematopoietic tissues and organs.</a:t>
            </a:r>
          </a:p>
          <a:p>
            <a:pPr>
              <a:defRPr/>
            </a:pPr>
            <a:endParaRPr lang="x-none" sz="1700" dirty="0">
              <a:latin typeface="Palatino Linotype" pitchFamily="18" charset="0"/>
              <a:cs typeface="Arial" pitchFamily="34" charset="0"/>
            </a:endParaRPr>
          </a:p>
          <a:p>
            <a:pPr>
              <a:defRPr/>
            </a:pPr>
            <a:r>
              <a:rPr lang="en-US" sz="1700" dirty="0">
                <a:latin typeface="Palatino Linotype" pitchFamily="18" charset="0"/>
                <a:cs typeface="Arial" pitchFamily="34" charset="0"/>
              </a:rPr>
              <a:t>This molecule retains expression on</a:t>
            </a:r>
            <a:r>
              <a:rPr lang="x-none" sz="1700" dirty="0">
                <a:latin typeface="Palatino Linotype" pitchFamily="18" charset="0"/>
                <a:cs typeface="Arial" pitchFamily="34" charset="0"/>
              </a:rPr>
              <a:t> </a:t>
            </a:r>
            <a:r>
              <a:rPr lang="en-US" sz="1700" dirty="0">
                <a:latin typeface="Palatino Linotype" pitchFamily="18" charset="0"/>
                <a:cs typeface="Arial" pitchFamily="34" charset="0"/>
              </a:rPr>
              <a:t>malignantly transformed B lymphocytes</a:t>
            </a:r>
            <a:r>
              <a:rPr lang="x-none" sz="1700" dirty="0">
                <a:latin typeface="Palatino Linotype" pitchFamily="18" charset="0"/>
                <a:cs typeface="Arial" pitchFamily="34" charset="0"/>
              </a:rPr>
              <a:t>. </a:t>
            </a:r>
          </a:p>
        </p:txBody>
      </p:sp>
      <p:pic>
        <p:nvPicPr>
          <p:cNvPr id="5" name="Picture 2" descr="http://www.rituxan.com/ra/hcp/images/charts/5-1b-moa-lg.jpg"/>
          <p:cNvPicPr>
            <a:picLocks noChangeAspect="1" noChangeArrowheads="1"/>
          </p:cNvPicPr>
          <p:nvPr/>
        </p:nvPicPr>
        <p:blipFill>
          <a:blip r:embed="rId2" cstate="print"/>
          <a:srcRect/>
          <a:stretch>
            <a:fillRect/>
          </a:stretch>
        </p:blipFill>
        <p:spPr bwMode="auto">
          <a:xfrm>
            <a:off x="3806993" y="1714488"/>
            <a:ext cx="5337007" cy="5143512"/>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214314" y="3267093"/>
            <a:ext cx="8858280" cy="1662107"/>
          </a:xfrm>
        </p:spPr>
        <p:txBody>
          <a:bodyPr>
            <a:noAutofit/>
          </a:bodyPr>
          <a:lstStyle/>
          <a:p>
            <a:pPr marL="0" indent="0" algn="ctr">
              <a:buFont typeface="Arial" charset="0"/>
              <a:buNone/>
              <a:defRPr/>
            </a:pPr>
            <a:endParaRPr lang="x-none" sz="2000" dirty="0">
              <a:latin typeface="Palatino Linotype" pitchFamily="18" charset="0"/>
              <a:cs typeface="Arial" pitchFamily="34" charset="0"/>
            </a:endParaRPr>
          </a:p>
          <a:p>
            <a:pPr marL="0" indent="0" algn="just">
              <a:buFont typeface="Arial" charset="0"/>
              <a:buNone/>
              <a:defRPr/>
            </a:pPr>
            <a:r>
              <a:rPr lang="en-US" sz="2000" dirty="0">
                <a:latin typeface="Palatino Linotype" pitchFamily="18" charset="0"/>
                <a:cs typeface="Arial" pitchFamily="34" charset="0"/>
              </a:rPr>
              <a:t>Rituximab destroys cells that express CD20 on their surface, as well as malignant B lymphocytes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this molecule is not expressed in the early</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B lymphocyte precursors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in less than 6 months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B lymphocyte population is restored</a:t>
            </a:r>
            <a:r>
              <a:rPr lang="sr-Cyrl-CS" sz="2000" dirty="0">
                <a:latin typeface="Palatino Linotype" pitchFamily="18" charset="0"/>
                <a:cs typeface="Arial" pitchFamily="34" charset="0"/>
              </a:rPr>
              <a:t>. </a:t>
            </a:r>
            <a:endParaRPr lang="en-US" sz="2000" dirty="0">
              <a:latin typeface="Palatino Linotype" pitchFamily="18" charset="0"/>
              <a:cs typeface="Arial" pitchFamily="34" charset="0"/>
            </a:endParaRPr>
          </a:p>
        </p:txBody>
      </p:sp>
      <p:sp>
        <p:nvSpPr>
          <p:cNvPr id="4" name="Rectangle 3"/>
          <p:cNvSpPr/>
          <p:nvPr/>
        </p:nvSpPr>
        <p:spPr>
          <a:xfrm>
            <a:off x="142876" y="1055681"/>
            <a:ext cx="8858280" cy="1015663"/>
          </a:xfrm>
          <a:prstGeom prst="rect">
            <a:avLst/>
          </a:prstGeom>
        </p:spPr>
        <p:txBody>
          <a:bodyPr wrap="square">
            <a:spAutoFit/>
          </a:bodyPr>
          <a:lstStyle/>
          <a:p>
            <a:pPr algn="ctr">
              <a:defRPr/>
            </a:pPr>
            <a:r>
              <a:rPr lang="en-US" sz="2000" b="1" i="1" dirty="0">
                <a:latin typeface="Palatino Linotype" pitchFamily="18" charset="0"/>
                <a:cs typeface="Arial" pitchFamily="34" charset="0"/>
              </a:rPr>
              <a:t>Unlike chemotherapy and radiotherapy</a:t>
            </a:r>
            <a:r>
              <a:rPr lang="x-none" sz="2000" b="1" i="1" dirty="0">
                <a:latin typeface="Palatino Linotype" pitchFamily="18" charset="0"/>
                <a:cs typeface="Arial" pitchFamily="34" charset="0"/>
              </a:rPr>
              <a:t> </a:t>
            </a:r>
            <a:r>
              <a:rPr lang="en-US" sz="2000" b="1" i="1" dirty="0">
                <a:latin typeface="Palatino Linotype" pitchFamily="18" charset="0"/>
                <a:cs typeface="Arial" pitchFamily="34" charset="0"/>
              </a:rPr>
              <a:t>which seems less specific</a:t>
            </a:r>
            <a:r>
              <a:rPr lang="vi-VN" sz="2000" b="1" i="1" dirty="0">
                <a:latin typeface="Palatino Linotype" pitchFamily="18" charset="0"/>
                <a:cs typeface="Arial" pitchFamily="34" charset="0"/>
              </a:rPr>
              <a:t>, </a:t>
            </a:r>
            <a:r>
              <a:rPr lang="en-US" sz="2000" b="1" i="1" dirty="0">
                <a:latin typeface="Palatino Linotype" pitchFamily="18" charset="0"/>
                <a:cs typeface="Arial" pitchFamily="34" charset="0"/>
              </a:rPr>
              <a:t>goal of monoclonal antibody therapy is to destroy targeted cells only</a:t>
            </a:r>
            <a:r>
              <a:rPr lang="vi-VN" sz="2000" b="1" i="1" dirty="0">
                <a:latin typeface="Palatino Linotype" pitchFamily="18" charset="0"/>
                <a:cs typeface="Arial" pitchFamily="34" charset="0"/>
              </a:rPr>
              <a:t> </a:t>
            </a:r>
            <a:r>
              <a:rPr lang="en-US" sz="2000" b="1" i="1" dirty="0">
                <a:latin typeface="Palatino Linotype" pitchFamily="18" charset="0"/>
                <a:cs typeface="Arial" pitchFamily="34" charset="0"/>
              </a:rPr>
              <a:t>and that the other healthy cells are spared</a:t>
            </a:r>
            <a:r>
              <a:rPr lang="x-none" sz="2000" b="1" i="1" dirty="0">
                <a:latin typeface="Palatino Linotype" pitchFamily="18" charset="0"/>
                <a:cs typeface="Arial" pitchFamily="34" charset="0"/>
              </a:rPr>
              <a:t>.</a:t>
            </a:r>
            <a:endParaRPr lang="en-US" sz="2000" b="1" i="1" dirty="0">
              <a:latin typeface="Palatino Linotype" pitchFamily="18"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ww.nature.com/nrrheum/journal/v3/n2/images/ncprheum0424-f1.jpg"/>
          <p:cNvPicPr>
            <a:picLocks noChangeAspect="1" noChangeArrowheads="1"/>
          </p:cNvPicPr>
          <p:nvPr/>
        </p:nvPicPr>
        <p:blipFill>
          <a:blip r:embed="rId3" cstate="print"/>
          <a:srcRect/>
          <a:stretch>
            <a:fillRect/>
          </a:stretch>
        </p:blipFill>
        <p:spPr bwMode="auto">
          <a:xfrm>
            <a:off x="1547813" y="549277"/>
            <a:ext cx="6249987" cy="6308725"/>
          </a:xfrm>
          <a:prstGeom prst="rect">
            <a:avLst/>
          </a:prstGeom>
          <a:noFill/>
          <a:ln w="9525">
            <a:noFill/>
            <a:miter lim="800000"/>
            <a:headEnd/>
            <a:tailEnd/>
          </a:ln>
        </p:spPr>
      </p:pic>
      <p:sp>
        <p:nvSpPr>
          <p:cNvPr id="33795" name="Title 5"/>
          <p:cNvSpPr>
            <a:spLocks noGrp="1"/>
          </p:cNvSpPr>
          <p:nvPr>
            <p:ph type="title"/>
          </p:nvPr>
        </p:nvSpPr>
        <p:spPr>
          <a:xfrm>
            <a:off x="827089" y="2"/>
            <a:ext cx="6840537" cy="404813"/>
          </a:xfrm>
        </p:spPr>
        <p:txBody>
          <a:bodyPr>
            <a:normAutofit fontScale="90000"/>
          </a:bodyPr>
          <a:lstStyle/>
          <a:p>
            <a:r>
              <a:rPr lang="en-US" sz="2500" b="1" dirty="0">
                <a:solidFill>
                  <a:schemeClr val="tx2"/>
                </a:solidFill>
                <a:latin typeface="Palatino Linotype" pitchFamily="18" charset="0"/>
              </a:rPr>
              <a:t>Mechanisms of Action of Rituximab</a:t>
            </a:r>
          </a:p>
        </p:txBody>
      </p:sp>
      <p:sp>
        <p:nvSpPr>
          <p:cNvPr id="8" name="Rectangle 7"/>
          <p:cNvSpPr/>
          <p:nvPr/>
        </p:nvSpPr>
        <p:spPr>
          <a:xfrm>
            <a:off x="3779839" y="549275"/>
            <a:ext cx="3240087" cy="503238"/>
          </a:xfrm>
          <a:prstGeom prst="rect">
            <a:avLst/>
          </a:prstGeom>
          <a:ln>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Complement activation which results in a direct</a:t>
            </a:r>
            <a:r>
              <a:rPr lang="x-none" sz="1000" b="1" dirty="0">
                <a:latin typeface="Palatino Linotype" pitchFamily="18" charset="0"/>
              </a:rPr>
              <a:t> </a:t>
            </a:r>
            <a:r>
              <a:rPr lang="en-US" sz="1000" b="1" dirty="0">
                <a:latin typeface="Palatino Linotype" pitchFamily="18" charset="0"/>
              </a:rPr>
              <a:t>lysis of a target cell</a:t>
            </a:r>
          </a:p>
        </p:txBody>
      </p:sp>
      <p:sp>
        <p:nvSpPr>
          <p:cNvPr id="9" name="Rectangle 8"/>
          <p:cNvSpPr/>
          <p:nvPr/>
        </p:nvSpPr>
        <p:spPr>
          <a:xfrm>
            <a:off x="0" y="3068640"/>
            <a:ext cx="3708400" cy="720725"/>
          </a:xfrm>
          <a:prstGeom prst="rect">
            <a:avLst/>
          </a:prstGeom>
          <a:ln>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Engagement of</a:t>
            </a:r>
            <a:r>
              <a:rPr lang="x-none" sz="1000" b="1" dirty="0">
                <a:latin typeface="Palatino Linotype" pitchFamily="18" charset="0"/>
              </a:rPr>
              <a:t> </a:t>
            </a:r>
            <a:r>
              <a:rPr lang="sr-Latn-CS" sz="1000" b="1" dirty="0">
                <a:latin typeface="Palatino Linotype" pitchFamily="18" charset="0"/>
              </a:rPr>
              <a:t>Fc</a:t>
            </a:r>
            <a:r>
              <a:rPr lang="el-GR" sz="1000" b="1" dirty="0">
                <a:latin typeface="Palatino Linotype" pitchFamily="18" charset="0"/>
                <a:cs typeface="Arial"/>
              </a:rPr>
              <a:t>γ</a:t>
            </a:r>
            <a:r>
              <a:rPr lang="sr-Latn-CS" sz="1000" b="1" dirty="0">
                <a:latin typeface="Palatino Linotype" pitchFamily="18" charset="0"/>
                <a:cs typeface="Arial"/>
              </a:rPr>
              <a:t>R </a:t>
            </a:r>
            <a:r>
              <a:rPr lang="en-US" sz="1000" b="1" dirty="0">
                <a:latin typeface="Palatino Linotype" pitchFamily="18" charset="0"/>
                <a:cs typeface="Arial"/>
              </a:rPr>
              <a:t>on NK cells and macrophages causes activation</a:t>
            </a:r>
            <a:r>
              <a:rPr lang="x-none" sz="1000" b="1" dirty="0">
                <a:latin typeface="Palatino Linotype" pitchFamily="18" charset="0"/>
                <a:cs typeface="Arial"/>
              </a:rPr>
              <a:t> </a:t>
            </a:r>
            <a:r>
              <a:rPr lang="en-US" sz="1000" b="1" dirty="0">
                <a:latin typeface="Palatino Linotype" pitchFamily="18" charset="0"/>
                <a:cs typeface="Arial"/>
              </a:rPr>
              <a:t>of these cells that kill the target cells </a:t>
            </a:r>
            <a:r>
              <a:rPr lang="x-none" sz="1000" b="1" dirty="0">
                <a:latin typeface="Palatino Linotype" pitchFamily="18" charset="0"/>
                <a:cs typeface="Arial"/>
              </a:rPr>
              <a:t>– </a:t>
            </a:r>
            <a:r>
              <a:rPr lang="en-US" sz="1000" b="1" dirty="0">
                <a:latin typeface="Palatino Linotype" pitchFamily="18" charset="0"/>
              </a:rPr>
              <a:t>antibody mediated cytotoxicity</a:t>
            </a:r>
          </a:p>
        </p:txBody>
      </p:sp>
      <p:sp>
        <p:nvSpPr>
          <p:cNvPr id="10" name="Oval 9"/>
          <p:cNvSpPr/>
          <p:nvPr/>
        </p:nvSpPr>
        <p:spPr>
          <a:xfrm>
            <a:off x="3995739" y="1916115"/>
            <a:ext cx="431800" cy="43338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sp>
        <p:nvSpPr>
          <p:cNvPr id="12" name="Rectangle 11"/>
          <p:cNvSpPr/>
          <p:nvPr/>
        </p:nvSpPr>
        <p:spPr>
          <a:xfrm rot="20492605">
            <a:off x="3952876" y="1884365"/>
            <a:ext cx="288925" cy="2317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sp>
        <p:nvSpPr>
          <p:cNvPr id="13" name="Rectangle 12"/>
          <p:cNvSpPr/>
          <p:nvPr/>
        </p:nvSpPr>
        <p:spPr>
          <a:xfrm rot="19463548">
            <a:off x="4202114" y="2112965"/>
            <a:ext cx="576262" cy="3571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pic>
        <p:nvPicPr>
          <p:cNvPr id="33801" name="Picture 14" descr="http://www.nature.com/nrrheum/journal/v3/n2/images/ncprheum0424-f1.jpg"/>
          <p:cNvPicPr>
            <a:picLocks noChangeAspect="1" noChangeArrowheads="1"/>
          </p:cNvPicPr>
          <p:nvPr/>
        </p:nvPicPr>
        <p:blipFill>
          <a:blip r:embed="rId3" cstate="print"/>
          <a:srcRect l="32590" t="19402" r="62422" b="78024"/>
          <a:stretch>
            <a:fillRect/>
          </a:stretch>
        </p:blipFill>
        <p:spPr bwMode="auto">
          <a:xfrm>
            <a:off x="3635376" y="1916113"/>
            <a:ext cx="288925" cy="217487"/>
          </a:xfrm>
          <a:prstGeom prst="rect">
            <a:avLst/>
          </a:prstGeom>
          <a:noFill/>
          <a:ln w="9525">
            <a:noFill/>
            <a:miter lim="800000"/>
            <a:headEnd/>
            <a:tailEnd/>
          </a:ln>
        </p:spPr>
      </p:pic>
      <p:sp>
        <p:nvSpPr>
          <p:cNvPr id="17" name="Rectangle 16"/>
          <p:cNvSpPr/>
          <p:nvPr/>
        </p:nvSpPr>
        <p:spPr>
          <a:xfrm>
            <a:off x="1" y="4365627"/>
            <a:ext cx="1547813" cy="2232025"/>
          </a:xfrm>
          <a:prstGeom prst="rect">
            <a:avLst/>
          </a:prstGeom>
          <a:ln>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Complement components</a:t>
            </a:r>
            <a:r>
              <a:rPr lang="x-none" sz="1000" b="1" dirty="0">
                <a:latin typeface="Palatino Linotype" pitchFamily="18" charset="0"/>
              </a:rPr>
              <a:t> (</a:t>
            </a:r>
            <a:r>
              <a:rPr lang="en-US" sz="1000" b="1" dirty="0">
                <a:latin typeface="Palatino Linotype" pitchFamily="18" charset="0"/>
              </a:rPr>
              <a:t>C3b/iC3b</a:t>
            </a:r>
            <a:r>
              <a:rPr lang="x-none" sz="1000" b="1" dirty="0">
                <a:latin typeface="Palatino Linotype" pitchFamily="18" charset="0"/>
              </a:rPr>
              <a:t>) </a:t>
            </a:r>
            <a:r>
              <a:rPr lang="en-US" sz="1000" b="1" dirty="0">
                <a:latin typeface="Palatino Linotype" pitchFamily="18" charset="0"/>
              </a:rPr>
              <a:t>they bind to Fc antibody fragment</a:t>
            </a:r>
            <a:r>
              <a:rPr lang="x-none" sz="1000" b="1" dirty="0">
                <a:latin typeface="Palatino Linotype" pitchFamily="18" charset="0"/>
              </a:rPr>
              <a:t> </a:t>
            </a:r>
            <a:r>
              <a:rPr lang="en-US" sz="1000" b="1" dirty="0">
                <a:latin typeface="Palatino Linotype" pitchFamily="18" charset="0"/>
              </a:rPr>
              <a:t>and in this way it also involves a complement receptor on</a:t>
            </a:r>
            <a:r>
              <a:rPr lang="x-none" sz="1000" b="1" dirty="0">
                <a:latin typeface="Palatino Linotype" pitchFamily="18" charset="0"/>
              </a:rPr>
              <a:t> </a:t>
            </a:r>
            <a:r>
              <a:rPr lang="en-US" sz="1000" b="1" dirty="0">
                <a:latin typeface="Palatino Linotype" pitchFamily="18" charset="0"/>
              </a:rPr>
              <a:t>macrophages, which are another mechanism by which macrophages kill the tumor cell</a:t>
            </a:r>
          </a:p>
        </p:txBody>
      </p:sp>
      <p:sp>
        <p:nvSpPr>
          <p:cNvPr id="18" name="Rectangle 17"/>
          <p:cNvSpPr/>
          <p:nvPr/>
        </p:nvSpPr>
        <p:spPr>
          <a:xfrm>
            <a:off x="5076826" y="5084765"/>
            <a:ext cx="2879725" cy="11525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sp>
        <p:nvSpPr>
          <p:cNvPr id="19" name="Rectangle 18"/>
          <p:cNvSpPr/>
          <p:nvPr/>
        </p:nvSpPr>
        <p:spPr>
          <a:xfrm rot="2045096">
            <a:off x="4583114" y="5443538"/>
            <a:ext cx="576262" cy="215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pic>
        <p:nvPicPr>
          <p:cNvPr id="33805" name="il_fi" descr="http://img.medscape.com/fullsize/migrated/582/325/ncpn582325.fig6.gif"/>
          <p:cNvPicPr>
            <a:picLocks noChangeAspect="1" noChangeArrowheads="1"/>
          </p:cNvPicPr>
          <p:nvPr/>
        </p:nvPicPr>
        <p:blipFill>
          <a:blip r:embed="rId4" cstate="print"/>
          <a:srcRect l="56807" t="60294" r="16957" b="5672"/>
          <a:stretch>
            <a:fillRect/>
          </a:stretch>
        </p:blipFill>
        <p:spPr bwMode="auto">
          <a:xfrm>
            <a:off x="6732589" y="4797427"/>
            <a:ext cx="2016125" cy="1655763"/>
          </a:xfrm>
          <a:prstGeom prst="rect">
            <a:avLst/>
          </a:prstGeom>
          <a:noFill/>
          <a:ln w="9525">
            <a:noFill/>
            <a:miter lim="800000"/>
            <a:headEnd/>
            <a:tailEnd/>
          </a:ln>
        </p:spPr>
      </p:pic>
      <p:cxnSp>
        <p:nvCxnSpPr>
          <p:cNvPr id="22" name="Straight Arrow Connector 21"/>
          <p:cNvCxnSpPr/>
          <p:nvPr/>
        </p:nvCxnSpPr>
        <p:spPr>
          <a:xfrm>
            <a:off x="6300789" y="4221163"/>
            <a:ext cx="719137" cy="86360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4" name="Lightning Bolt 23"/>
          <p:cNvSpPr/>
          <p:nvPr/>
        </p:nvSpPr>
        <p:spPr>
          <a:xfrm>
            <a:off x="5364163" y="3068640"/>
            <a:ext cx="647700" cy="865187"/>
          </a:xfrm>
          <a:prstGeom prst="lightningBol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sp>
        <p:nvSpPr>
          <p:cNvPr id="27" name="TextBox 26"/>
          <p:cNvSpPr txBox="1"/>
          <p:nvPr/>
        </p:nvSpPr>
        <p:spPr>
          <a:xfrm>
            <a:off x="3563939" y="1125538"/>
            <a:ext cx="503237" cy="368300"/>
          </a:xfrm>
          <a:prstGeom prst="rect">
            <a:avLst/>
          </a:prstGeom>
          <a:noFill/>
        </p:spPr>
        <p:txBody>
          <a:bodyPr>
            <a:spAutoFit/>
          </a:bodyPr>
          <a:lstStyle/>
          <a:p>
            <a:pPr>
              <a:defRPr/>
            </a:pPr>
            <a:r>
              <a:rPr lang="x-none" b="1" dirty="0">
                <a:solidFill>
                  <a:srgbClr val="FF0000"/>
                </a:solidFill>
                <a:latin typeface="Palatino Linotype" pitchFamily="18" charset="0"/>
              </a:rPr>
              <a:t>А)</a:t>
            </a:r>
            <a:endParaRPr lang="en-US" b="1" dirty="0">
              <a:solidFill>
                <a:srgbClr val="FF0000"/>
              </a:solidFill>
              <a:latin typeface="Palatino Linotype" pitchFamily="18" charset="0"/>
            </a:endParaRPr>
          </a:p>
        </p:txBody>
      </p:sp>
      <p:sp>
        <p:nvSpPr>
          <p:cNvPr id="28" name="Rectangle 27"/>
          <p:cNvSpPr/>
          <p:nvPr/>
        </p:nvSpPr>
        <p:spPr>
          <a:xfrm>
            <a:off x="5940425" y="5516563"/>
            <a:ext cx="1008063" cy="360362"/>
          </a:xfrm>
          <a:prstGeom prst="rect">
            <a:avLst/>
          </a:prstGeom>
          <a:ln>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Apoptosis</a:t>
            </a:r>
          </a:p>
        </p:txBody>
      </p:sp>
      <p:sp>
        <p:nvSpPr>
          <p:cNvPr id="31" name="TextBox 30"/>
          <p:cNvSpPr txBox="1"/>
          <p:nvPr/>
        </p:nvSpPr>
        <p:spPr>
          <a:xfrm>
            <a:off x="3348039" y="476250"/>
            <a:ext cx="503237" cy="369888"/>
          </a:xfrm>
          <a:prstGeom prst="rect">
            <a:avLst/>
          </a:prstGeom>
          <a:noFill/>
        </p:spPr>
        <p:txBody>
          <a:bodyPr>
            <a:spAutoFit/>
          </a:bodyPr>
          <a:lstStyle/>
          <a:p>
            <a:pPr>
              <a:defRPr/>
            </a:pPr>
            <a:r>
              <a:rPr lang="en-US" b="1" dirty="0">
                <a:solidFill>
                  <a:srgbClr val="FF0000"/>
                </a:solidFill>
                <a:latin typeface="Palatino Linotype" pitchFamily="18" charset="0"/>
              </a:rPr>
              <a:t>B</a:t>
            </a:r>
            <a:r>
              <a:rPr lang="x-none" b="1" dirty="0">
                <a:solidFill>
                  <a:srgbClr val="FF0000"/>
                </a:solidFill>
                <a:latin typeface="Palatino Linotype" pitchFamily="18" charset="0"/>
              </a:rPr>
              <a:t>)</a:t>
            </a:r>
            <a:endParaRPr lang="en-US" b="1" dirty="0">
              <a:solidFill>
                <a:srgbClr val="FF0000"/>
              </a:solidFill>
              <a:latin typeface="Palatino Linotype" pitchFamily="18" charset="0"/>
            </a:endParaRPr>
          </a:p>
        </p:txBody>
      </p:sp>
      <p:sp>
        <p:nvSpPr>
          <p:cNvPr id="32" name="TextBox 31"/>
          <p:cNvSpPr txBox="1"/>
          <p:nvPr/>
        </p:nvSpPr>
        <p:spPr>
          <a:xfrm>
            <a:off x="107950" y="2565400"/>
            <a:ext cx="503238" cy="368300"/>
          </a:xfrm>
          <a:prstGeom prst="rect">
            <a:avLst/>
          </a:prstGeom>
          <a:noFill/>
        </p:spPr>
        <p:txBody>
          <a:bodyPr>
            <a:spAutoFit/>
          </a:bodyPr>
          <a:lstStyle/>
          <a:p>
            <a:pPr>
              <a:defRPr/>
            </a:pPr>
            <a:r>
              <a:rPr lang="en-US" b="1" dirty="0">
                <a:solidFill>
                  <a:srgbClr val="FF0000"/>
                </a:solidFill>
                <a:latin typeface="Palatino Linotype" pitchFamily="18" charset="0"/>
              </a:rPr>
              <a:t>C</a:t>
            </a:r>
            <a:r>
              <a:rPr lang="x-none" b="1" dirty="0">
                <a:solidFill>
                  <a:srgbClr val="FF0000"/>
                </a:solidFill>
                <a:latin typeface="Palatino Linotype" pitchFamily="18" charset="0"/>
              </a:rPr>
              <a:t>)</a:t>
            </a:r>
            <a:endParaRPr lang="en-US" b="1" dirty="0">
              <a:solidFill>
                <a:srgbClr val="FF0000"/>
              </a:solidFill>
              <a:latin typeface="Palatino Linotype" pitchFamily="18" charset="0"/>
            </a:endParaRPr>
          </a:p>
        </p:txBody>
      </p:sp>
      <p:sp>
        <p:nvSpPr>
          <p:cNvPr id="33" name="TextBox 32"/>
          <p:cNvSpPr txBox="1"/>
          <p:nvPr/>
        </p:nvSpPr>
        <p:spPr>
          <a:xfrm>
            <a:off x="1" y="3933825"/>
            <a:ext cx="504825" cy="368300"/>
          </a:xfrm>
          <a:prstGeom prst="rect">
            <a:avLst/>
          </a:prstGeom>
          <a:noFill/>
        </p:spPr>
        <p:txBody>
          <a:bodyPr>
            <a:spAutoFit/>
          </a:bodyPr>
          <a:lstStyle/>
          <a:p>
            <a:pPr>
              <a:defRPr/>
            </a:pPr>
            <a:r>
              <a:rPr lang="en-US" b="1" dirty="0">
                <a:solidFill>
                  <a:srgbClr val="FF0000"/>
                </a:solidFill>
                <a:latin typeface="Palatino Linotype" pitchFamily="18" charset="0"/>
              </a:rPr>
              <a:t>E</a:t>
            </a:r>
            <a:r>
              <a:rPr lang="x-none" b="1" dirty="0">
                <a:solidFill>
                  <a:srgbClr val="FF0000"/>
                </a:solidFill>
                <a:latin typeface="Palatino Linotype" pitchFamily="18" charset="0"/>
              </a:rPr>
              <a:t>)</a:t>
            </a:r>
            <a:endParaRPr lang="en-US" b="1" dirty="0">
              <a:solidFill>
                <a:srgbClr val="FF0000"/>
              </a:solidFill>
              <a:latin typeface="Palatino Linotype" pitchFamily="18" charset="0"/>
            </a:endParaRPr>
          </a:p>
        </p:txBody>
      </p:sp>
      <p:sp>
        <p:nvSpPr>
          <p:cNvPr id="34" name="TextBox 33"/>
          <p:cNvSpPr txBox="1"/>
          <p:nvPr/>
        </p:nvSpPr>
        <p:spPr>
          <a:xfrm>
            <a:off x="7667626" y="2205040"/>
            <a:ext cx="504825" cy="369887"/>
          </a:xfrm>
          <a:prstGeom prst="rect">
            <a:avLst/>
          </a:prstGeom>
          <a:noFill/>
        </p:spPr>
        <p:txBody>
          <a:bodyPr>
            <a:spAutoFit/>
          </a:bodyPr>
          <a:lstStyle/>
          <a:p>
            <a:pPr>
              <a:defRPr/>
            </a:pPr>
            <a:r>
              <a:rPr lang="en-US" b="1" dirty="0">
                <a:solidFill>
                  <a:srgbClr val="FF0000"/>
                </a:solidFill>
                <a:latin typeface="Palatino Linotype" pitchFamily="18" charset="0"/>
              </a:rPr>
              <a:t>D</a:t>
            </a:r>
            <a:r>
              <a:rPr lang="x-none" b="1" dirty="0">
                <a:solidFill>
                  <a:srgbClr val="FF0000"/>
                </a:solidFill>
                <a:latin typeface="Palatino Linotype" pitchFamily="18" charset="0"/>
              </a:rPr>
              <a:t>)</a:t>
            </a:r>
            <a:endParaRPr lang="en-US" b="1" dirty="0">
              <a:solidFill>
                <a:srgbClr val="FF0000"/>
              </a:solidFill>
              <a:latin typeface="Palatino Linotype" pitchFamily="18" charset="0"/>
            </a:endParaRPr>
          </a:p>
        </p:txBody>
      </p:sp>
      <p:sp>
        <p:nvSpPr>
          <p:cNvPr id="35" name="Rectangle 34"/>
          <p:cNvSpPr/>
          <p:nvPr/>
        </p:nvSpPr>
        <p:spPr>
          <a:xfrm>
            <a:off x="3995739" y="1125540"/>
            <a:ext cx="2016125" cy="935037"/>
          </a:xfrm>
          <a:prstGeom prst="rect">
            <a:avLst/>
          </a:prstGeom>
          <a:ln>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Binding to the CD20 molecule</a:t>
            </a:r>
            <a:r>
              <a:rPr lang="x-none" sz="1000" b="1" dirty="0">
                <a:latin typeface="Palatino Linotype" pitchFamily="18" charset="0"/>
              </a:rPr>
              <a:t>, </a:t>
            </a:r>
            <a:r>
              <a:rPr lang="en-US" sz="1000" b="1" dirty="0">
                <a:latin typeface="Palatino Linotype" pitchFamily="18" charset="0"/>
              </a:rPr>
              <a:t>Rituximab</a:t>
            </a:r>
            <a:r>
              <a:rPr lang="x-none" sz="1000" b="1" dirty="0">
                <a:latin typeface="Palatino Linotype" pitchFamily="18" charset="0"/>
              </a:rPr>
              <a:t>, </a:t>
            </a:r>
            <a:r>
              <a:rPr lang="en-US" sz="1000" b="1" dirty="0">
                <a:latin typeface="Palatino Linotype" pitchFamily="18" charset="0"/>
              </a:rPr>
              <a:t>activate</a:t>
            </a:r>
            <a:r>
              <a:rPr lang="x-none" sz="1000" b="1" dirty="0">
                <a:latin typeface="Palatino Linotype" pitchFamily="18" charset="0"/>
              </a:rPr>
              <a:t> </a:t>
            </a:r>
            <a:r>
              <a:rPr lang="en-US" sz="1000" b="1" dirty="0">
                <a:latin typeface="Palatino Linotype" pitchFamily="18" charset="0"/>
              </a:rPr>
              <a:t>caspase</a:t>
            </a:r>
            <a:r>
              <a:rPr lang="sr-Cyrl-RS" sz="1000" b="1" dirty="0">
                <a:latin typeface="Palatino Linotype" pitchFamily="18" charset="0"/>
              </a:rPr>
              <a:t>-</a:t>
            </a:r>
            <a:r>
              <a:rPr lang="x-none" sz="1000" b="1" dirty="0">
                <a:latin typeface="Palatino Linotype" pitchFamily="18" charset="0"/>
              </a:rPr>
              <a:t>3 </a:t>
            </a:r>
            <a:r>
              <a:rPr lang="en-US" sz="1000" b="1" dirty="0">
                <a:latin typeface="Palatino Linotype" pitchFamily="18" charset="0"/>
              </a:rPr>
              <a:t>and</a:t>
            </a:r>
            <a:r>
              <a:rPr lang="sr-Cyrl-RS" sz="1000" b="1" dirty="0">
                <a:latin typeface="Palatino Linotype" pitchFamily="18" charset="0"/>
              </a:rPr>
              <a:t> -</a:t>
            </a:r>
            <a:r>
              <a:rPr lang="x-none" sz="1000" b="1" dirty="0">
                <a:latin typeface="Palatino Linotype" pitchFamily="18" charset="0"/>
              </a:rPr>
              <a:t>9 </a:t>
            </a:r>
            <a:r>
              <a:rPr lang="en-US" sz="1000" b="1" dirty="0">
                <a:latin typeface="Palatino Linotype" pitchFamily="18" charset="0"/>
              </a:rPr>
              <a:t>In this way, it causes apoptosis of malignant cells</a:t>
            </a:r>
          </a:p>
        </p:txBody>
      </p:sp>
      <p:sp>
        <p:nvSpPr>
          <p:cNvPr id="37" name="Rectangle 36"/>
          <p:cNvSpPr/>
          <p:nvPr/>
        </p:nvSpPr>
        <p:spPr>
          <a:xfrm>
            <a:off x="7667626" y="2781302"/>
            <a:ext cx="1476375" cy="2232025"/>
          </a:xfrm>
          <a:prstGeom prst="rect">
            <a:avLst/>
          </a:prstGeom>
          <a:ln>
            <a:solidFill>
              <a:schemeClr val="accent1">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Rituximab reduces expression</a:t>
            </a:r>
            <a:r>
              <a:rPr lang="x-none" sz="1000" b="1" dirty="0">
                <a:latin typeface="Palatino Linotype" pitchFamily="18" charset="0"/>
              </a:rPr>
              <a:t> </a:t>
            </a:r>
            <a:r>
              <a:rPr lang="en-US" sz="1000" b="1" dirty="0">
                <a:latin typeface="Palatino Linotype" pitchFamily="18" charset="0"/>
              </a:rPr>
              <a:t>of </a:t>
            </a:r>
            <a:r>
              <a:rPr lang="x-none" sz="1000" b="1" dirty="0">
                <a:latin typeface="Palatino Linotype" pitchFamily="18" charset="0"/>
              </a:rPr>
              <a:t> </a:t>
            </a:r>
            <a:r>
              <a:rPr lang="en-US" sz="1000" b="1" dirty="0">
                <a:latin typeface="Palatino Linotype" pitchFamily="18" charset="0"/>
              </a:rPr>
              <a:t>antiapoptotic Bcl-2 the protein that increases the sensitivity of malignant</a:t>
            </a:r>
            <a:r>
              <a:rPr lang="x-none" sz="1000" b="1" dirty="0">
                <a:latin typeface="Palatino Linotype" pitchFamily="18" charset="0"/>
              </a:rPr>
              <a:t> </a:t>
            </a:r>
            <a:r>
              <a:rPr lang="en-US" sz="1000" b="1" dirty="0">
                <a:latin typeface="Palatino Linotype" pitchFamily="18" charset="0"/>
              </a:rPr>
              <a:t>lymphocytes on the action of </a:t>
            </a:r>
            <a:r>
              <a:rPr lang="en-US" sz="1000" b="1" dirty="0" err="1">
                <a:latin typeface="Palatino Linotype" pitchFamily="18" charset="0"/>
              </a:rPr>
              <a:t>cytostatics</a:t>
            </a:r>
            <a:r>
              <a:rPr lang="en-US" sz="1000" b="1" dirty="0">
                <a:latin typeface="Palatino Linotype" pitchFamily="18" charset="0"/>
              </a:rPr>
              <a:t> and thus promotes apoptosis of these cells.</a:t>
            </a:r>
          </a:p>
        </p:txBody>
      </p:sp>
      <p:sp>
        <p:nvSpPr>
          <p:cNvPr id="38" name="Rectangle 37"/>
          <p:cNvSpPr/>
          <p:nvPr/>
        </p:nvSpPr>
        <p:spPr>
          <a:xfrm>
            <a:off x="6011863" y="3716338"/>
            <a:ext cx="360362" cy="144462"/>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sp>
        <p:nvSpPr>
          <p:cNvPr id="39" name="Lightning Bolt 38"/>
          <p:cNvSpPr/>
          <p:nvPr/>
        </p:nvSpPr>
        <p:spPr>
          <a:xfrm rot="5620383">
            <a:off x="6166644" y="3237707"/>
            <a:ext cx="730250" cy="706438"/>
          </a:xfrm>
          <a:prstGeom prst="lightningBol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Palatino Linotype" pitchFamily="18" charset="0"/>
            </a:endParaRPr>
          </a:p>
        </p:txBody>
      </p:sp>
      <p:cxnSp>
        <p:nvCxnSpPr>
          <p:cNvPr id="40" name="Straight Arrow Connector 39"/>
          <p:cNvCxnSpPr/>
          <p:nvPr/>
        </p:nvCxnSpPr>
        <p:spPr>
          <a:xfrm flipH="1" flipV="1">
            <a:off x="3851276" y="3141665"/>
            <a:ext cx="73025" cy="57467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708401" y="3716340"/>
            <a:ext cx="576263" cy="217487"/>
          </a:xfrm>
          <a:prstGeom prst="rect">
            <a:avLst/>
          </a:prstGeom>
          <a:solidFill>
            <a:schemeClr val="bg1"/>
          </a:solidFill>
          <a:ln>
            <a:solidFill>
              <a:schemeClr val="bg1"/>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sr-Latn-CS" sz="1000" b="1" dirty="0">
                <a:latin typeface="Palatino Linotype" pitchFamily="18" charset="0"/>
              </a:rPr>
              <a:t>Fc</a:t>
            </a:r>
            <a:r>
              <a:rPr lang="el-GR" sz="1000" b="1" dirty="0">
                <a:latin typeface="Palatino Linotype" pitchFamily="18" charset="0"/>
                <a:cs typeface="Arial"/>
              </a:rPr>
              <a:t>γ</a:t>
            </a:r>
            <a:r>
              <a:rPr lang="sr-Latn-CS" sz="1000" b="1" dirty="0">
                <a:latin typeface="Palatino Linotype" pitchFamily="18" charset="0"/>
                <a:cs typeface="Arial"/>
              </a:rPr>
              <a:t>R</a:t>
            </a:r>
            <a:r>
              <a:rPr lang="x-none" sz="1000" b="1" dirty="0">
                <a:latin typeface="Palatino Linotype" pitchFamily="18" charset="0"/>
                <a:cs typeface="Arial"/>
              </a:rPr>
              <a:t> </a:t>
            </a:r>
            <a:endParaRPr lang="en-US" sz="1000" b="1" dirty="0">
              <a:latin typeface="Palatino Linotype" pitchFamily="18" charset="0"/>
            </a:endParaRPr>
          </a:p>
        </p:txBody>
      </p:sp>
      <p:sp>
        <p:nvSpPr>
          <p:cNvPr id="48" name="Rectangle 47"/>
          <p:cNvSpPr/>
          <p:nvPr/>
        </p:nvSpPr>
        <p:spPr>
          <a:xfrm>
            <a:off x="1979614" y="4076702"/>
            <a:ext cx="1152525" cy="360363"/>
          </a:xfrm>
          <a:prstGeom prst="rect">
            <a:avLst/>
          </a:prstGeom>
          <a:solidFill>
            <a:schemeClr val="bg1"/>
          </a:solidFill>
          <a:ln>
            <a:solidFill>
              <a:schemeClr val="bg1"/>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sz="1000" b="1" dirty="0">
                <a:latin typeface="Palatino Linotype" pitchFamily="18" charset="0"/>
              </a:rPr>
              <a:t>Complement receptor</a:t>
            </a:r>
          </a:p>
        </p:txBody>
      </p:sp>
      <p:cxnSp>
        <p:nvCxnSpPr>
          <p:cNvPr id="49" name="Straight Arrow Connector 48"/>
          <p:cNvCxnSpPr/>
          <p:nvPr/>
        </p:nvCxnSpPr>
        <p:spPr>
          <a:xfrm>
            <a:off x="3132139" y="4508502"/>
            <a:ext cx="287337" cy="252413"/>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364163" y="4797425"/>
            <a:ext cx="1223962" cy="215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a:solidFill>
                  <a:schemeClr val="tx1"/>
                </a:solidFill>
                <a:latin typeface="Palatino Linotype" pitchFamily="18" charset="0"/>
              </a:rPr>
              <a:t>B lymphocyte</a:t>
            </a:r>
            <a:endParaRPr lang="en-US" sz="1200" b="1" dirty="0">
              <a:solidFill>
                <a:schemeClr val="tx1"/>
              </a:solidFill>
              <a:latin typeface="Palatino Linotype"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4592" y="5517232"/>
            <a:ext cx="8329642" cy="1251520"/>
          </a:xfrm>
        </p:spPr>
        <p:txBody>
          <a:bodyPr>
            <a:normAutofit/>
          </a:bodyPr>
          <a:lstStyle/>
          <a:p>
            <a:pPr marL="0" indent="0">
              <a:buNone/>
            </a:pPr>
            <a:r>
              <a:rPr lang="en-US" sz="1600" dirty="0">
                <a:latin typeface="Palatino Linotype" pitchFamily="18" charset="0"/>
                <a:cs typeface="Arial" pitchFamily="34" charset="0"/>
              </a:rPr>
              <a:t>They are in clinical use today</a:t>
            </a:r>
            <a:r>
              <a:rPr lang="sr-Cyrl-CS" sz="1600" dirty="0">
                <a:latin typeface="Palatino Linotype" pitchFamily="18" charset="0"/>
                <a:cs typeface="Arial" pitchFamily="34" charset="0"/>
              </a:rPr>
              <a:t> </a:t>
            </a:r>
            <a:r>
              <a:rPr lang="en-US" sz="1600" dirty="0">
                <a:latin typeface="Palatino Linotype" pitchFamily="18" charset="0"/>
                <a:cs typeface="Arial" pitchFamily="34" charset="0"/>
              </a:rPr>
              <a:t>and many other monoclonal antibodies</a:t>
            </a:r>
            <a:r>
              <a:rPr lang="sr-Cyrl-CS" sz="1600" dirty="0">
                <a:latin typeface="Palatino Linotype" pitchFamily="18" charset="0"/>
                <a:cs typeface="Arial" pitchFamily="34" charset="0"/>
              </a:rPr>
              <a:t>: </a:t>
            </a:r>
          </a:p>
          <a:p>
            <a:r>
              <a:rPr lang="en-US" sz="1600" dirty="0">
                <a:latin typeface="Palatino Linotype" pitchFamily="18" charset="0"/>
                <a:cs typeface="Arial" pitchFamily="34" charset="0"/>
              </a:rPr>
              <a:t>Antibodies specific to tumor antigens</a:t>
            </a:r>
            <a:r>
              <a:rPr lang="sr-Cyrl-CS" sz="1600" dirty="0">
                <a:latin typeface="Palatino Linotype" pitchFamily="18" charset="0"/>
                <a:cs typeface="Arial" pitchFamily="34" charset="0"/>
              </a:rPr>
              <a:t> (</a:t>
            </a:r>
            <a:r>
              <a:rPr lang="en-US" sz="1600" dirty="0" err="1">
                <a:latin typeface="Palatino Linotype" pitchFamily="18" charset="0"/>
                <a:cs typeface="Arial" pitchFamily="34" charset="0"/>
              </a:rPr>
              <a:t>Gemtuzumab</a:t>
            </a:r>
            <a:r>
              <a:rPr lang="en-US" sz="1600" dirty="0">
                <a:latin typeface="Palatino Linotype" pitchFamily="18" charset="0"/>
                <a:cs typeface="Arial" pitchFamily="34" charset="0"/>
              </a:rPr>
              <a:t> </a:t>
            </a:r>
            <a:r>
              <a:rPr lang="en-US" sz="1600" dirty="0" err="1">
                <a:latin typeface="Palatino Linotype" pitchFamily="18" charset="0"/>
                <a:cs typeface="Arial" pitchFamily="34" charset="0"/>
              </a:rPr>
              <a:t>ozogamicin</a:t>
            </a:r>
            <a:r>
              <a:rPr lang="sr-Cyrl-CS" sz="1600" dirty="0">
                <a:latin typeface="Palatino Linotype" pitchFamily="18" charset="0"/>
                <a:cs typeface="Arial" pitchFamily="34" charset="0"/>
              </a:rPr>
              <a:t> – </a:t>
            </a:r>
            <a:r>
              <a:rPr lang="en-US" sz="1600" dirty="0">
                <a:latin typeface="Palatino Linotype" pitchFamily="18" charset="0"/>
                <a:cs typeface="Arial" pitchFamily="34" charset="0"/>
              </a:rPr>
              <a:t>CD33</a:t>
            </a:r>
            <a:r>
              <a:rPr lang="sr-Cyrl-CS" sz="1600" dirty="0">
                <a:latin typeface="Palatino Linotype" pitchFamily="18" charset="0"/>
                <a:cs typeface="Arial" pitchFamily="34" charset="0"/>
              </a:rPr>
              <a:t>),</a:t>
            </a:r>
          </a:p>
          <a:p>
            <a:r>
              <a:rPr lang="en-US" sz="1600" dirty="0">
                <a:latin typeface="Palatino Linotype" pitchFamily="18" charset="0"/>
                <a:cs typeface="Arial" pitchFamily="34" charset="0"/>
              </a:rPr>
              <a:t>Antibodies that inactivate receptors important for tumor growth (Herceptin - </a:t>
            </a:r>
            <a:r>
              <a:rPr lang="sr-Latn-CS" sz="1600" dirty="0">
                <a:latin typeface="Palatino Linotype" pitchFamily="18" charset="0"/>
                <a:cs typeface="Arial" pitchFamily="34" charset="0"/>
              </a:rPr>
              <a:t>HER2)</a:t>
            </a:r>
            <a:r>
              <a:rPr lang="en-US" sz="1600" dirty="0">
                <a:latin typeface="Palatino Linotype" pitchFamily="18" charset="0"/>
                <a:cs typeface="Arial" pitchFamily="34" charset="0"/>
              </a:rPr>
              <a:t> </a:t>
            </a:r>
            <a:endParaRPr lang="sr-Cyrl-CS" sz="1600" dirty="0">
              <a:latin typeface="Palatino Linotype" pitchFamily="18" charset="0"/>
              <a:cs typeface="Arial" pitchFamily="34" charset="0"/>
            </a:endParaRPr>
          </a:p>
          <a:p>
            <a:r>
              <a:rPr lang="en-US" sz="1600" dirty="0">
                <a:latin typeface="Palatino Linotype" pitchFamily="18" charset="0"/>
                <a:cs typeface="Arial" pitchFamily="34" charset="0"/>
              </a:rPr>
              <a:t>Inhibits growth factors necessary for neo-angiogenesis (Avastin - </a:t>
            </a:r>
            <a:r>
              <a:rPr lang="sr-Latn-CS" sz="1600" dirty="0">
                <a:latin typeface="Palatino Linotype" pitchFamily="18" charset="0"/>
                <a:cs typeface="Arial" pitchFamily="34" charset="0"/>
              </a:rPr>
              <a:t>VEGF)</a:t>
            </a:r>
            <a:r>
              <a:rPr lang="sr-Cyrl-CS" sz="1600" dirty="0">
                <a:latin typeface="Palatino Linotype" pitchFamily="18" charset="0"/>
                <a:cs typeface="Arial" pitchFamily="34" charset="0"/>
              </a:rPr>
              <a:t> </a:t>
            </a:r>
            <a:endParaRPr lang="en-US" sz="1600" dirty="0">
              <a:latin typeface="Palatino Linotype" pitchFamily="18" charset="0"/>
              <a:cs typeface="Arial" pitchFamily="34" charset="0"/>
            </a:endParaRPr>
          </a:p>
          <a:p>
            <a:endParaRPr lang="en-US" sz="1600" dirty="0">
              <a:latin typeface="Palatino Linotype" pitchFamily="18" charset="0"/>
              <a:cs typeface="Arial" pitchFamily="34" charset="0"/>
            </a:endParaRPr>
          </a:p>
        </p:txBody>
      </p:sp>
      <p:pic>
        <p:nvPicPr>
          <p:cNvPr id="5" name="Picture 4">
            <a:extLst>
              <a:ext uri="{FF2B5EF4-FFF2-40B4-BE49-F238E27FC236}">
                <a16:creationId xmlns:a16="http://schemas.microsoft.com/office/drawing/2014/main" id="{DFC6F9C1-FA24-F02C-B6DC-A183A617ED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592" y="260648"/>
            <a:ext cx="8329642" cy="511454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504" y="2636912"/>
            <a:ext cx="8928992" cy="1440160"/>
          </a:xfrm>
          <a:prstGeom prst="rect">
            <a:avLst/>
          </a:prstGeom>
          <a:solidFill>
            <a:schemeClr val="accent4">
              <a:lumMod val="20000"/>
              <a:lumOff val="80000"/>
            </a:schemeClr>
          </a:solidFill>
          <a:ln w="3175">
            <a:solidFill>
              <a:schemeClr val="bg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Palatino Linotype" panose="02040502050505030304" pitchFamily="18" charset="0"/>
              </a:rPr>
              <a:t>IMMUNOCONJUGATES AND IMMUNOTOXINS</a:t>
            </a:r>
            <a:endParaRPr lang="sr-Cyrl-RS" sz="3200" b="1" dirty="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9494770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b="1" i="1" dirty="0">
                <a:latin typeface="Palatino Linotype" pitchFamily="18" charset="0"/>
              </a:rPr>
              <a:t>Immunoconjugates</a:t>
            </a:r>
            <a:r>
              <a:rPr lang="sr-Cyrl-RS" sz="2700" b="1" i="1" dirty="0">
                <a:latin typeface="Palatino Linotype" pitchFamily="18" charset="0"/>
              </a:rPr>
              <a:t>-</a:t>
            </a:r>
            <a:r>
              <a:rPr lang="en-US" sz="2700" b="1" i="1" dirty="0">
                <a:latin typeface="Palatino Linotype" pitchFamily="18" charset="0"/>
              </a:rPr>
              <a:t>specific, more efficient and minimally toxic anticancer therapy</a:t>
            </a:r>
            <a:endParaRPr lang="en-US" dirty="0"/>
          </a:p>
        </p:txBody>
      </p:sp>
      <p:sp>
        <p:nvSpPr>
          <p:cNvPr id="4" name="Content Placeholder 3"/>
          <p:cNvSpPr>
            <a:spLocks noGrp="1"/>
          </p:cNvSpPr>
          <p:nvPr>
            <p:ph sz="half" idx="2"/>
          </p:nvPr>
        </p:nvSpPr>
        <p:spPr>
          <a:xfrm>
            <a:off x="3995936" y="2132856"/>
            <a:ext cx="4896544" cy="4525963"/>
          </a:xfrm>
        </p:spPr>
        <p:txBody>
          <a:bodyPr>
            <a:noAutofit/>
          </a:bodyPr>
          <a:lstStyle/>
          <a:p>
            <a:pPr marL="0" indent="0">
              <a:buNone/>
            </a:pPr>
            <a:r>
              <a:rPr lang="en-US" sz="2000" dirty="0">
                <a:latin typeface="Palatino Linotype" pitchFamily="18" charset="0"/>
              </a:rPr>
              <a:t>It consists of three components: </a:t>
            </a:r>
          </a:p>
          <a:p>
            <a:pPr>
              <a:buNone/>
            </a:pPr>
            <a:endParaRPr lang="en-US" sz="2000" dirty="0">
              <a:latin typeface="Palatino Linotype" pitchFamily="18" charset="0"/>
            </a:endParaRPr>
          </a:p>
          <a:p>
            <a:pPr>
              <a:buFont typeface="Wingdings" pitchFamily="2" charset="2"/>
              <a:buChar char="Ø"/>
            </a:pPr>
            <a:r>
              <a:rPr lang="en-US" sz="2000" dirty="0">
                <a:latin typeface="Palatino Linotype" pitchFamily="18" charset="0"/>
              </a:rPr>
              <a:t>Antibodies that bind to tumor antigens with high specificity</a:t>
            </a:r>
          </a:p>
          <a:p>
            <a:pPr>
              <a:buFont typeface="Wingdings" pitchFamily="2" charset="2"/>
              <a:buChar char="Ø"/>
            </a:pPr>
            <a:r>
              <a:rPr lang="en-US" sz="2000" dirty="0">
                <a:latin typeface="Palatino Linotype" pitchFamily="18" charset="0"/>
              </a:rPr>
              <a:t>Effector molecule who has a high ability to kill the tumor cells.</a:t>
            </a:r>
          </a:p>
          <a:p>
            <a:pPr>
              <a:buFont typeface="Wingdings" pitchFamily="2" charset="2"/>
              <a:buChar char="Ø"/>
            </a:pPr>
            <a:r>
              <a:rPr lang="en-US" sz="2000" dirty="0">
                <a:latin typeface="Palatino Linotype" pitchFamily="18" charset="0"/>
              </a:rPr>
              <a:t>A linker that ensures that the effector molecule does not separate from the antibodies during transport and to be reliably released in tumor cell or tumor stroma</a:t>
            </a:r>
          </a:p>
          <a:p>
            <a:endParaRPr lang="en-US" sz="2000" dirty="0"/>
          </a:p>
        </p:txBody>
      </p:sp>
      <p:pic>
        <p:nvPicPr>
          <p:cNvPr id="5" name="Picture 2" descr="C:\Users\Sladja\Desktop\slika 1.tif"/>
          <p:cNvPicPr>
            <a:picLocks noGrp="1" noChangeAspect="1" noChangeArrowheads="1"/>
          </p:cNvPicPr>
          <p:nvPr>
            <p:ph sz="half" idx="1"/>
          </p:nvPr>
        </p:nvPicPr>
        <p:blipFill>
          <a:blip r:embed="rId2" cstate="print"/>
          <a:srcRect/>
          <a:stretch>
            <a:fillRect/>
          </a:stretch>
        </p:blipFill>
        <p:spPr bwMode="auto">
          <a:xfrm>
            <a:off x="683569" y="1558371"/>
            <a:ext cx="3168688" cy="4073343"/>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ladja\Desktop\slika 2.tif"/>
          <p:cNvPicPr>
            <a:picLocks noChangeAspect="1" noChangeArrowheads="1"/>
          </p:cNvPicPr>
          <p:nvPr/>
        </p:nvPicPr>
        <p:blipFill>
          <a:blip r:embed="rId2" cstate="print"/>
          <a:srcRect/>
          <a:stretch>
            <a:fillRect/>
          </a:stretch>
        </p:blipFill>
        <p:spPr bwMode="auto">
          <a:xfrm>
            <a:off x="66821" y="944724"/>
            <a:ext cx="3782568" cy="4968552"/>
          </a:xfrm>
          <a:prstGeom prst="rect">
            <a:avLst/>
          </a:prstGeom>
          <a:noFill/>
        </p:spPr>
      </p:pic>
      <p:sp>
        <p:nvSpPr>
          <p:cNvPr id="6" name="Rectangle 5"/>
          <p:cNvSpPr/>
          <p:nvPr/>
        </p:nvSpPr>
        <p:spPr>
          <a:xfrm>
            <a:off x="3851920" y="0"/>
            <a:ext cx="52920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700" b="1" dirty="0">
                <a:solidFill>
                  <a:schemeClr val="tx1"/>
                </a:solidFill>
                <a:latin typeface="Palatino Linotype" pitchFamily="18" charset="0"/>
              </a:rPr>
              <a:t>Immunoconjugate structure</a:t>
            </a:r>
            <a:r>
              <a:rPr lang="en-US" sz="1700" b="1" i="1" dirty="0">
                <a:solidFill>
                  <a:schemeClr val="tx1"/>
                </a:solidFill>
                <a:latin typeface="Palatino Linotype" pitchFamily="18" charset="0"/>
              </a:rPr>
              <a:t>.</a:t>
            </a:r>
            <a:r>
              <a:rPr lang="en-US" sz="1700" i="1" dirty="0">
                <a:solidFill>
                  <a:schemeClr val="tx1"/>
                </a:solidFill>
                <a:latin typeface="Palatino Linotype" pitchFamily="18" charset="0"/>
              </a:rPr>
              <a:t> </a:t>
            </a:r>
            <a:r>
              <a:rPr lang="en-US" sz="1700" b="1" dirty="0">
                <a:solidFill>
                  <a:schemeClr val="tx1"/>
                </a:solidFill>
                <a:latin typeface="Palatino Linotype" pitchFamily="18" charset="0"/>
              </a:rPr>
              <a:t>a)</a:t>
            </a:r>
            <a:r>
              <a:rPr lang="en-US" sz="1700" dirty="0">
                <a:solidFill>
                  <a:schemeClr val="tx1"/>
                </a:solidFill>
                <a:latin typeface="Palatino Linotype" pitchFamily="18" charset="0"/>
              </a:rPr>
              <a:t> IgG is a component of immunoconjugate. Fab domain of antibodies is responsible for the binding of antigens. Using different technologies, antibody that is composed of variable parts of heavy and light chains can be designed to achieve high affinity of antigen binding. Fc region, a point mutation or glycan modification, it can be changed so that it can be to bind to a therapeutic molecule which is delivered to the tumor cell. </a:t>
            </a:r>
            <a:r>
              <a:rPr lang="en-US" sz="1700" b="1" dirty="0">
                <a:solidFill>
                  <a:schemeClr val="tx1"/>
                </a:solidFill>
                <a:latin typeface="Palatino Linotype" pitchFamily="18" charset="0"/>
              </a:rPr>
              <a:t>b)</a:t>
            </a:r>
            <a:r>
              <a:rPr lang="en-US" sz="1700" dirty="0">
                <a:solidFill>
                  <a:schemeClr val="tx1"/>
                </a:solidFill>
                <a:latin typeface="Palatino Linotype" pitchFamily="18" charset="0"/>
              </a:rPr>
              <a:t> Enzyme-separated antibody fragments such as Fab’ or F(ab')2 and their recombinantly designed counterparts is smaller than a typical IgG so they are removed from the body faster. </a:t>
            </a:r>
            <a:r>
              <a:rPr lang="en-US" sz="1700" b="1" dirty="0">
                <a:solidFill>
                  <a:schemeClr val="tx1"/>
                </a:solidFill>
                <a:latin typeface="Palatino Linotype" pitchFamily="18" charset="0"/>
              </a:rPr>
              <a:t>c)</a:t>
            </a:r>
            <a:r>
              <a:rPr lang="en-US" sz="1700" dirty="0">
                <a:solidFill>
                  <a:schemeClr val="tx1"/>
                </a:solidFill>
                <a:latin typeface="Palatino Linotype" pitchFamily="18" charset="0"/>
              </a:rPr>
              <a:t> Genetic engineering can produce different molecules of antibody fragments. So there are </a:t>
            </a:r>
            <a:r>
              <a:rPr lang="en-US" sz="1700" dirty="0" err="1">
                <a:solidFill>
                  <a:schemeClr val="tx1"/>
                </a:solidFill>
                <a:latin typeface="Palatino Linotype" pitchFamily="18" charset="0"/>
              </a:rPr>
              <a:t>Fv</a:t>
            </a:r>
            <a:r>
              <a:rPr lang="en-US" sz="1700" dirty="0">
                <a:solidFill>
                  <a:schemeClr val="tx1"/>
                </a:solidFill>
                <a:latin typeface="Palatino Linotype" pitchFamily="18" charset="0"/>
              </a:rPr>
              <a:t> (</a:t>
            </a:r>
            <a:r>
              <a:rPr lang="en-US" sz="1700" dirty="0" err="1">
                <a:solidFill>
                  <a:schemeClr val="tx1"/>
                </a:solidFill>
                <a:latin typeface="Palatino Linotype" pitchFamily="18" charset="0"/>
              </a:rPr>
              <a:t>scFv</a:t>
            </a:r>
            <a:r>
              <a:rPr lang="en-US" sz="1700" dirty="0">
                <a:solidFill>
                  <a:schemeClr val="tx1"/>
                </a:solidFill>
                <a:latin typeface="Palatino Linotype" pitchFamily="18" charset="0"/>
              </a:rPr>
              <a:t>) chains assembled of variable domains (VH and VL) antibodies, combined or altered, which allows development of a wide array of recombinant molecules (</a:t>
            </a:r>
            <a:r>
              <a:rPr lang="en-US" sz="1700" dirty="0" err="1">
                <a:solidFill>
                  <a:schemeClr val="tx1"/>
                </a:solidFill>
                <a:latin typeface="Palatino Linotype" pitchFamily="18" charset="0"/>
              </a:rPr>
              <a:t>scFv</a:t>
            </a:r>
            <a:r>
              <a:rPr lang="en-US" sz="1700" dirty="0">
                <a:solidFill>
                  <a:schemeClr val="tx1"/>
                </a:solidFill>
                <a:latin typeface="Palatino Linotype" pitchFamily="18" charset="0"/>
              </a:rPr>
              <a:t>)</a:t>
            </a:r>
            <a:r>
              <a:rPr lang="en-US" sz="1700" baseline="-25000" dirty="0">
                <a:solidFill>
                  <a:schemeClr val="tx1"/>
                </a:solidFill>
                <a:latin typeface="Palatino Linotype" pitchFamily="18" charset="0"/>
              </a:rPr>
              <a:t>2</a:t>
            </a:r>
            <a:r>
              <a:rPr lang="en-US" sz="1700" dirty="0">
                <a:solidFill>
                  <a:schemeClr val="tx1"/>
                </a:solidFill>
                <a:latin typeface="Palatino Linotype" pitchFamily="18" charset="0"/>
              </a:rPr>
              <a:t>, </a:t>
            </a:r>
            <a:r>
              <a:rPr lang="en-US" sz="1700" dirty="0" err="1">
                <a:solidFill>
                  <a:schemeClr val="tx1"/>
                </a:solidFill>
                <a:latin typeface="Palatino Linotype" pitchFamily="18" charset="0"/>
              </a:rPr>
              <a:t>Minibody</a:t>
            </a:r>
            <a:r>
              <a:rPr lang="en-US" sz="1700" dirty="0">
                <a:solidFill>
                  <a:schemeClr val="tx1"/>
                </a:solidFill>
                <a:latin typeface="Palatino Linotype" pitchFamily="18" charset="0"/>
              </a:rPr>
              <a:t>, Diabody, </a:t>
            </a:r>
            <a:r>
              <a:rPr lang="en-US" sz="1700" dirty="0" err="1">
                <a:solidFill>
                  <a:schemeClr val="tx1"/>
                </a:solidFill>
                <a:latin typeface="Palatino Linotype" pitchFamily="18" charset="0"/>
              </a:rPr>
              <a:t>Triabody</a:t>
            </a:r>
            <a:r>
              <a:rPr lang="en-US" sz="1700" dirty="0">
                <a:solidFill>
                  <a:schemeClr val="tx1"/>
                </a:solidFill>
                <a:latin typeface="Palatino Linotype" pitchFamily="18" charset="0"/>
              </a:rPr>
              <a:t> and </a:t>
            </a:r>
            <a:r>
              <a:rPr lang="en-US" sz="1700" dirty="0" err="1">
                <a:solidFill>
                  <a:schemeClr val="tx1"/>
                </a:solidFill>
                <a:latin typeface="Palatino Linotype" pitchFamily="18" charset="0"/>
              </a:rPr>
              <a:t>Tetrabody</a:t>
            </a:r>
            <a:r>
              <a:rPr lang="en-US" sz="1700" dirty="0">
                <a:solidFill>
                  <a:schemeClr val="tx1"/>
                </a:solidFill>
                <a:latin typeface="Palatino Linotype" pitchFamily="18" charset="0"/>
              </a:rPr>
              <a:t>. Many of these constructions is enough to achieve a lot of selective tumor targeting.</a:t>
            </a:r>
          </a:p>
          <a:p>
            <a:pPr algn="just"/>
            <a:endParaRPr lang="en-US" dirty="0">
              <a:latin typeface="Palatino Linotype"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ladja\Desktop\slika 3.tif"/>
          <p:cNvPicPr>
            <a:picLocks noChangeAspect="1" noChangeArrowheads="1"/>
          </p:cNvPicPr>
          <p:nvPr/>
        </p:nvPicPr>
        <p:blipFill>
          <a:blip r:embed="rId2" cstate="print"/>
          <a:srcRect/>
          <a:stretch>
            <a:fillRect/>
          </a:stretch>
        </p:blipFill>
        <p:spPr bwMode="auto">
          <a:xfrm>
            <a:off x="179512" y="188640"/>
            <a:ext cx="3504464" cy="6525732"/>
          </a:xfrm>
          <a:prstGeom prst="rect">
            <a:avLst/>
          </a:prstGeom>
          <a:noFill/>
        </p:spPr>
      </p:pic>
      <p:sp>
        <p:nvSpPr>
          <p:cNvPr id="3" name="Rectangle 2"/>
          <p:cNvSpPr/>
          <p:nvPr/>
        </p:nvSpPr>
        <p:spPr>
          <a:xfrm>
            <a:off x="3683976" y="805199"/>
            <a:ext cx="5436096" cy="5544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Palatino Linotype" pitchFamily="18" charset="0"/>
              </a:rPr>
              <a:t>The process of internalization</a:t>
            </a:r>
          </a:p>
          <a:p>
            <a:r>
              <a:rPr lang="en-US" b="1" dirty="0">
                <a:solidFill>
                  <a:schemeClr val="tx1"/>
                </a:solidFill>
                <a:latin typeface="Palatino Linotype" pitchFamily="18" charset="0"/>
              </a:rPr>
              <a:t>a) </a:t>
            </a:r>
            <a:r>
              <a:rPr lang="en-US" dirty="0">
                <a:solidFill>
                  <a:schemeClr val="tx1"/>
                </a:solidFill>
                <a:latin typeface="Palatino Linotype" pitchFamily="18" charset="0"/>
              </a:rPr>
              <a:t>Immunoconjugates after binding to antigen on the surface of the cell internalizes inside the cell. The release of therapeutics requires a complete digestion of antibodies within lysosomes. An example of such a bond is thioether bonds . </a:t>
            </a:r>
          </a:p>
          <a:p>
            <a:r>
              <a:rPr lang="en-US" b="1" dirty="0">
                <a:solidFill>
                  <a:schemeClr val="tx1"/>
                </a:solidFill>
                <a:latin typeface="Palatino Linotype" pitchFamily="18" charset="0"/>
              </a:rPr>
              <a:t>b) </a:t>
            </a:r>
            <a:r>
              <a:rPr lang="en-US" dirty="0">
                <a:solidFill>
                  <a:schemeClr val="tx1"/>
                </a:solidFill>
                <a:latin typeface="Palatino Linotype" pitchFamily="18" charset="0"/>
              </a:rPr>
              <a:t>Immunoconjugates with detachable linkers they internalize after binding antibodies for antigen on the cell surface. The release of therapeutics is achieved with linkers tearing. Examples of such linkers are hydrogen and disulfide bonds. </a:t>
            </a:r>
            <a:r>
              <a:rPr lang="en-US" b="1" dirty="0">
                <a:solidFill>
                  <a:schemeClr val="tx1"/>
                </a:solidFill>
                <a:latin typeface="Palatino Linotype" pitchFamily="18" charset="0"/>
              </a:rPr>
              <a:t>c) </a:t>
            </a:r>
            <a:r>
              <a:rPr lang="en-US" dirty="0">
                <a:solidFill>
                  <a:schemeClr val="tx1"/>
                </a:solidFill>
                <a:latin typeface="Palatino Linotype" pitchFamily="18" charset="0"/>
              </a:rPr>
              <a:t>Immunoconjugates with detachable linkers in some cases will undergo tearing extracellular, after which the released therapeutic is internalized.</a:t>
            </a:r>
          </a:p>
          <a:p>
            <a:pPr algn="ct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Palatino Linotype" panose="02040502050505030304" pitchFamily="18" charset="0"/>
              </a:rPr>
              <a:t>Immunoconjugates structure</a:t>
            </a:r>
          </a:p>
        </p:txBody>
      </p:sp>
      <p:pic>
        <p:nvPicPr>
          <p:cNvPr id="4" name="Picture 2" descr="C:\Users\Sladja\Desktop\slika4.jpg"/>
          <p:cNvPicPr>
            <a:picLocks noGrp="1" noChangeAspect="1" noChangeArrowheads="1"/>
          </p:cNvPicPr>
          <p:nvPr>
            <p:ph idx="1"/>
          </p:nvPr>
        </p:nvPicPr>
        <p:blipFill>
          <a:blip r:embed="rId2" cstate="print"/>
          <a:srcRect/>
          <a:stretch>
            <a:fillRect/>
          </a:stretch>
        </p:blipFill>
        <p:spPr bwMode="auto">
          <a:xfrm>
            <a:off x="1547664" y="1340768"/>
            <a:ext cx="6480720" cy="466202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Sladja\Desktop\slika 5.tif"/>
          <p:cNvPicPr>
            <a:picLocks noGrp="1" noChangeAspect="1" noChangeArrowheads="1"/>
          </p:cNvPicPr>
          <p:nvPr>
            <p:ph idx="1"/>
          </p:nvPr>
        </p:nvPicPr>
        <p:blipFill>
          <a:blip r:embed="rId2" cstate="print"/>
          <a:srcRect/>
          <a:stretch>
            <a:fillRect/>
          </a:stretch>
        </p:blipFill>
        <p:spPr bwMode="auto">
          <a:xfrm>
            <a:off x="343470" y="620688"/>
            <a:ext cx="8404994" cy="506501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548680"/>
            <a:ext cx="8496944" cy="5904656"/>
          </a:xfrm>
          <a:ln>
            <a:solidFill>
              <a:schemeClr val="accent3">
                <a:lumMod val="75000"/>
              </a:schemeClr>
            </a:solidFill>
            <a:prstDash val="sysDash"/>
          </a:ln>
        </p:spPr>
        <p:txBody>
          <a:bodyPr>
            <a:normAutofit/>
          </a:bodyPr>
          <a:lstStyle/>
          <a:p>
            <a:pPr marL="0" indent="0">
              <a:buNone/>
            </a:pPr>
            <a:endParaRPr lang="sr-Cyrl-RS" sz="2200" dirty="0">
              <a:latin typeface="Palatino Linotype" pitchFamily="18" charset="0"/>
            </a:endParaRPr>
          </a:p>
          <a:p>
            <a:pPr marL="0" indent="0">
              <a:buNone/>
            </a:pPr>
            <a:r>
              <a:rPr lang="en-US" sz="2200" dirty="0">
                <a:latin typeface="Palatino Linotype" pitchFamily="18" charset="0"/>
              </a:rPr>
              <a:t>Passive immunization involves application mainly antibodies specific to an antigen. </a:t>
            </a:r>
            <a:endParaRPr lang="sr-Cyrl-RS" sz="2200" dirty="0">
              <a:latin typeface="Palatino Linotype" pitchFamily="18" charset="0"/>
            </a:endParaRPr>
          </a:p>
          <a:p>
            <a:endParaRPr lang="sr-Cyrl-RS" sz="2200" dirty="0">
              <a:latin typeface="Palatino Linotype" pitchFamily="18" charset="0"/>
            </a:endParaRPr>
          </a:p>
          <a:p>
            <a:pPr marL="0" indent="0">
              <a:buNone/>
            </a:pPr>
            <a:endParaRPr lang="sr-Cyrl-RS" sz="2200" dirty="0">
              <a:latin typeface="Palatino Linotype" pitchFamily="18" charset="0"/>
            </a:endParaRPr>
          </a:p>
          <a:p>
            <a:pPr marL="0" indent="0">
              <a:buNone/>
            </a:pPr>
            <a:endParaRPr lang="sr-Cyrl-RS" sz="2200" dirty="0">
              <a:latin typeface="Palatino Linotype" pitchFamily="18" charset="0"/>
            </a:endParaRPr>
          </a:p>
          <a:p>
            <a:pPr marL="0" indent="0">
              <a:buNone/>
            </a:pPr>
            <a:endParaRPr lang="sr-Cyrl-RS" sz="2200" dirty="0">
              <a:latin typeface="Palatino Linotype" pitchFamily="18" charset="0"/>
            </a:endParaRPr>
          </a:p>
          <a:p>
            <a:pPr marL="0" indent="0">
              <a:buNone/>
            </a:pPr>
            <a:endParaRPr lang="sr-Cyrl-RS" sz="2200" dirty="0">
              <a:latin typeface="Palatino Linotype" pitchFamily="18" charset="0"/>
            </a:endParaRPr>
          </a:p>
          <a:p>
            <a:pPr marL="0" indent="0" algn="r">
              <a:buNone/>
            </a:pPr>
            <a:r>
              <a:rPr lang="en-US" sz="2200" dirty="0">
                <a:latin typeface="Palatino Linotype" pitchFamily="18" charset="0"/>
              </a:rPr>
              <a:t>In the event that the treated person receives already formed antibodies, treatment like this has a rapid (almost instantaneously) effect, This kind of immunity is temporary (it is conditioned by the half-life of the immunoglobulins themselves) and it lasts a few weeks, up to a maximum of a few months. </a:t>
            </a:r>
          </a:p>
          <a:p>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latin typeface="Palatino Linotype" pitchFamily="18" charset="0"/>
              </a:rPr>
              <a:t>Immunoconjugates can be divided on the basis of mechanisms of action of the therapeutic agent conjugated to antibody</a:t>
            </a:r>
            <a:r>
              <a:rPr lang="sr-Cyrl-RS" sz="2400" b="1" dirty="0">
                <a:latin typeface="Palatino Linotype" pitchFamily="18" charset="0"/>
              </a:rPr>
              <a:t>:</a:t>
            </a:r>
            <a:endParaRPr lang="en-US" sz="2400" b="1" dirty="0">
              <a:latin typeface="Palatino Linotype" pitchFamily="18" charset="0"/>
            </a:endParaRPr>
          </a:p>
        </p:txBody>
      </p:sp>
      <p:sp>
        <p:nvSpPr>
          <p:cNvPr id="3" name="Content Placeholder 2"/>
          <p:cNvSpPr>
            <a:spLocks noGrp="1"/>
          </p:cNvSpPr>
          <p:nvPr>
            <p:ph idx="1"/>
          </p:nvPr>
        </p:nvSpPr>
        <p:spPr>
          <a:xfrm>
            <a:off x="539552" y="2420888"/>
            <a:ext cx="8229600" cy="3528392"/>
          </a:xfrm>
        </p:spPr>
        <p:txBody>
          <a:bodyPr>
            <a:normAutofit fontScale="85000" lnSpcReduction="10000"/>
          </a:bodyPr>
          <a:lstStyle/>
          <a:p>
            <a:r>
              <a:rPr lang="en-US" sz="2900" dirty="0">
                <a:latin typeface="Palatino Linotype" pitchFamily="18" charset="0"/>
              </a:rPr>
              <a:t>First class, which is perhaps the most researched, uses pharmacological agent as an effector molecule, it allows the delivery of high concentration potential cytotoxic agent directly to the site of the tumor. </a:t>
            </a:r>
          </a:p>
          <a:p>
            <a:r>
              <a:rPr lang="en-US" sz="2900" dirty="0">
                <a:latin typeface="Palatino Linotype" pitchFamily="18" charset="0"/>
              </a:rPr>
              <a:t>Second class uses radionucleotides as effector molecules. Several such agents have been developed, but they are not widely used, despite their efficiency.</a:t>
            </a:r>
          </a:p>
          <a:p>
            <a:r>
              <a:rPr lang="en-US" sz="2900" dirty="0">
                <a:latin typeface="Palatino Linotype" pitchFamily="18" charset="0"/>
              </a:rPr>
              <a:t>Third class uses catalytic toxins as effector molecules</a:t>
            </a:r>
            <a:r>
              <a:rPr lang="sr-Cyrl-RS" sz="2900" dirty="0">
                <a:latin typeface="Palatino Linotype" pitchFamily="18" charset="0"/>
              </a:rPr>
              <a:t>- </a:t>
            </a:r>
            <a:r>
              <a:rPr lang="en-US" sz="2900" b="1" dirty="0">
                <a:latin typeface="Palatino Linotype" pitchFamily="18" charset="0"/>
              </a:rPr>
              <a:t>IMMUNOTOXINS</a:t>
            </a:r>
            <a:r>
              <a:rPr lang="sr-Cyrl-CS" sz="2900" b="1" dirty="0">
                <a:latin typeface="Palatino Linotype" pitchFamily="18" charset="0"/>
              </a:rPr>
              <a:t> </a:t>
            </a:r>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186766" cy="796908"/>
          </a:xfrm>
        </p:spPr>
        <p:txBody>
          <a:bodyPr>
            <a:normAutofit/>
          </a:bodyPr>
          <a:lstStyle/>
          <a:p>
            <a:r>
              <a:rPr lang="en-US" sz="2900" b="1" dirty="0">
                <a:latin typeface="Palatino Linotype" pitchFamily="18" charset="0"/>
                <a:cs typeface="Arial" pitchFamily="34" charset="0"/>
              </a:rPr>
              <a:t>Immunotoxins</a:t>
            </a:r>
          </a:p>
        </p:txBody>
      </p:sp>
      <p:sp>
        <p:nvSpPr>
          <p:cNvPr id="3" name="Content Placeholder 2"/>
          <p:cNvSpPr>
            <a:spLocks noGrp="1"/>
          </p:cNvSpPr>
          <p:nvPr>
            <p:ph idx="1"/>
          </p:nvPr>
        </p:nvSpPr>
        <p:spPr>
          <a:xfrm>
            <a:off x="357158" y="2000240"/>
            <a:ext cx="8607329" cy="4381088"/>
          </a:xfrm>
        </p:spPr>
        <p:txBody>
          <a:bodyPr>
            <a:normAutofit lnSpcReduction="10000"/>
          </a:bodyPr>
          <a:lstStyle/>
          <a:p>
            <a:r>
              <a:rPr lang="en-US" sz="2000" dirty="0">
                <a:latin typeface="Palatino Linotype" pitchFamily="18" charset="0"/>
                <a:cs typeface="Arial" pitchFamily="34" charset="0"/>
              </a:rPr>
              <a:t>They serve to achieve selective cytotoxicity</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It is most commonly used in the treatment of tumors</a:t>
            </a:r>
            <a:r>
              <a:rPr lang="sr-Cyrl-CS" sz="2000" dirty="0">
                <a:latin typeface="Palatino Linotype" pitchFamily="18" charset="0"/>
                <a:cs typeface="Arial" pitchFamily="34" charset="0"/>
              </a:rPr>
              <a:t>. </a:t>
            </a:r>
          </a:p>
          <a:p>
            <a:endParaRPr lang="sr-Cyrl-CS" sz="2000" dirty="0">
              <a:latin typeface="Palatino Linotype" pitchFamily="18" charset="0"/>
              <a:cs typeface="Arial" pitchFamily="34" charset="0"/>
            </a:endParaRPr>
          </a:p>
          <a:p>
            <a:r>
              <a:rPr lang="en-US" sz="2000" dirty="0">
                <a:latin typeface="Palatino Linotype" pitchFamily="18" charset="0"/>
                <a:cs typeface="Arial" pitchFamily="34" charset="0"/>
              </a:rPr>
              <a:t>On Fc fragment of monoclonal antibodies against</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target antigens (most often tumors)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various cytotoxic substances are attached</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ricin A and pseudomonas toxin</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as well as exotoxin A</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with the help of these antibodies</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they are directed to cells that express a certain</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antigen</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After binding the antibody to the target receptor toxin penetrates and eliminates the cell.</a:t>
            </a:r>
            <a:r>
              <a:rPr lang="ru-RU" sz="2000" dirty="0">
                <a:latin typeface="Palatino Linotype" pitchFamily="18" charset="0"/>
                <a:cs typeface="Arial" pitchFamily="34" charset="0"/>
              </a:rPr>
              <a:t> </a:t>
            </a:r>
          </a:p>
          <a:p>
            <a:r>
              <a:rPr lang="en-US" sz="2000" dirty="0">
                <a:latin typeface="Palatino Linotype" pitchFamily="18" charset="0"/>
                <a:cs typeface="Arial" pitchFamily="34" charset="0"/>
              </a:rPr>
              <a:t>Antibodies provide selectivity</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toxicity toxins.</a:t>
            </a:r>
            <a:r>
              <a:rPr lang="sr-Cyrl-CS" sz="2000" dirty="0">
                <a:latin typeface="Palatino Linotype" pitchFamily="18" charset="0"/>
                <a:cs typeface="Arial" pitchFamily="34" charset="0"/>
              </a:rPr>
              <a:t> </a:t>
            </a:r>
          </a:p>
          <a:p>
            <a:r>
              <a:rPr lang="en-US" sz="2000" dirty="0">
                <a:latin typeface="Palatino Linotype" pitchFamily="18" charset="0"/>
                <a:cs typeface="Arial" pitchFamily="34" charset="0"/>
              </a:rPr>
              <a:t>The consequence of their application is the destruction</a:t>
            </a:r>
            <a:r>
              <a:rPr lang="sr-Cyrl-CS" sz="2000" dirty="0">
                <a:latin typeface="Palatino Linotype" pitchFamily="18" charset="0"/>
                <a:cs typeface="Arial" pitchFamily="34" charset="0"/>
              </a:rPr>
              <a:t> </a:t>
            </a:r>
            <a:r>
              <a:rPr lang="en-US" sz="2000" dirty="0">
                <a:latin typeface="Palatino Linotype" pitchFamily="18" charset="0"/>
                <a:cs typeface="Arial" pitchFamily="34" charset="0"/>
              </a:rPr>
              <a:t>of target cells after binding antibodies.</a:t>
            </a:r>
            <a:endParaRPr lang="sr-Cyrl-CS" sz="2000" dirty="0">
              <a:latin typeface="Palatino Linotype" pitchFamily="18" charset="0"/>
              <a:cs typeface="Arial" pitchFamily="34" charset="0"/>
            </a:endParaRPr>
          </a:p>
          <a:p>
            <a:r>
              <a:rPr lang="en-US" sz="2000" dirty="0">
                <a:latin typeface="Palatino Linotype" pitchFamily="18" charset="0"/>
              </a:rPr>
              <a:t>They showed promising results in several diseases such as hairy cell leukemia and mesothelioma.</a:t>
            </a:r>
            <a:endParaRPr lang="en-US" sz="2000" dirty="0">
              <a:latin typeface="Palatino Linotype" pitchFamily="18" charset="0"/>
              <a:cs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68313" y="13966"/>
            <a:ext cx="8229600" cy="590550"/>
          </a:xfrm>
        </p:spPr>
        <p:txBody>
          <a:bodyPr>
            <a:normAutofit fontScale="90000"/>
          </a:bodyPr>
          <a:lstStyle/>
          <a:p>
            <a:pPr eaLnBrk="1" hangingPunct="1"/>
            <a:r>
              <a:rPr lang="en-US" sz="2600" dirty="0">
                <a:solidFill>
                  <a:schemeClr val="tx2"/>
                </a:solidFill>
                <a:latin typeface="Palatino Linotype" pitchFamily="18" charset="0"/>
              </a:rPr>
              <a:t>Antibodies as "Magic Bullets" in the treatment of tumors</a:t>
            </a:r>
          </a:p>
        </p:txBody>
      </p:sp>
      <p:pic>
        <p:nvPicPr>
          <p:cNvPr id="19459" name="Picture 3"/>
          <p:cNvPicPr>
            <a:picLocks noChangeAspect="1" noChangeArrowheads="1"/>
          </p:cNvPicPr>
          <p:nvPr/>
        </p:nvPicPr>
        <p:blipFill>
          <a:blip r:embed="rId2" cstate="print"/>
          <a:srcRect/>
          <a:stretch>
            <a:fillRect/>
          </a:stretch>
        </p:blipFill>
        <p:spPr bwMode="auto">
          <a:xfrm>
            <a:off x="611189" y="1341438"/>
            <a:ext cx="7953375" cy="5305425"/>
          </a:xfrm>
          <a:prstGeom prst="rect">
            <a:avLst/>
          </a:prstGeom>
          <a:noFill/>
          <a:ln w="9525">
            <a:noFill/>
            <a:miter lim="800000"/>
            <a:headEnd/>
            <a:tailEnd/>
          </a:ln>
        </p:spPr>
      </p:pic>
      <p:sp>
        <p:nvSpPr>
          <p:cNvPr id="8" name="Rounded Rectangle 7"/>
          <p:cNvSpPr/>
          <p:nvPr/>
        </p:nvSpPr>
        <p:spPr>
          <a:xfrm>
            <a:off x="611189" y="2636838"/>
            <a:ext cx="2089150" cy="4318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b="1" dirty="0">
              <a:solidFill>
                <a:srgbClr val="FF0000"/>
              </a:solidFill>
              <a:latin typeface="Palatino Linotype" pitchFamily="18" charset="0"/>
            </a:endParaRPr>
          </a:p>
        </p:txBody>
      </p:sp>
      <p:sp>
        <p:nvSpPr>
          <p:cNvPr id="9" name="Rounded Rectangle 8"/>
          <p:cNvSpPr/>
          <p:nvPr/>
        </p:nvSpPr>
        <p:spPr>
          <a:xfrm>
            <a:off x="1" y="1341438"/>
            <a:ext cx="1871663" cy="1079500"/>
          </a:xfrm>
          <a:prstGeom prst="round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lang="en-US" sz="1400" b="1" dirty="0">
                <a:solidFill>
                  <a:srgbClr val="FF0000"/>
                </a:solidFill>
                <a:latin typeface="Palatino Linotype" pitchFamily="18" charset="0"/>
              </a:rPr>
              <a:t>Conjugated antibodies </a:t>
            </a:r>
            <a:r>
              <a:rPr lang="x-none" sz="1400" b="1" dirty="0">
                <a:solidFill>
                  <a:srgbClr val="FF0000"/>
                </a:solidFill>
                <a:latin typeface="Palatino Linotype" pitchFamily="18" charset="0"/>
              </a:rPr>
              <a:t>(</a:t>
            </a:r>
            <a:r>
              <a:rPr lang="en-US" sz="1400" b="1" dirty="0">
                <a:solidFill>
                  <a:srgbClr val="FF0000"/>
                </a:solidFill>
                <a:latin typeface="Palatino Linotype" pitchFamily="18" charset="0"/>
              </a:rPr>
              <a:t>With a deadly cargo</a:t>
            </a:r>
            <a:r>
              <a:rPr lang="x-none" sz="1400" b="1" dirty="0">
                <a:solidFill>
                  <a:srgbClr val="FF0000"/>
                </a:solidFill>
                <a:latin typeface="Palatino Linotype" pitchFamily="18" charset="0"/>
              </a:rPr>
              <a:t>)</a:t>
            </a:r>
            <a:endParaRPr lang="en-US" sz="1400" dirty="0">
              <a:latin typeface="Palatino Linotype" pitchFamily="18" charset="0"/>
            </a:endParaRPr>
          </a:p>
        </p:txBody>
      </p:sp>
      <p:sp>
        <p:nvSpPr>
          <p:cNvPr id="10" name="Rounded Rectangle 9"/>
          <p:cNvSpPr/>
          <p:nvPr/>
        </p:nvSpPr>
        <p:spPr>
          <a:xfrm>
            <a:off x="755651" y="3068640"/>
            <a:ext cx="1944688" cy="50482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Antibodies conjugated with radioactive isotope</a:t>
            </a:r>
            <a:endParaRPr lang="en-US" sz="1200" b="1" dirty="0">
              <a:solidFill>
                <a:srgbClr val="C00000"/>
              </a:solidFill>
              <a:latin typeface="Palatino Linotype" pitchFamily="18" charset="0"/>
            </a:endParaRPr>
          </a:p>
        </p:txBody>
      </p:sp>
      <p:cxnSp>
        <p:nvCxnSpPr>
          <p:cNvPr id="12" name="Straight Connector 11"/>
          <p:cNvCxnSpPr/>
          <p:nvPr/>
        </p:nvCxnSpPr>
        <p:spPr>
          <a:xfrm rot="5400000">
            <a:off x="-935831" y="3896519"/>
            <a:ext cx="2808288" cy="0"/>
          </a:xfrm>
          <a:prstGeom prst="line">
            <a:avLst/>
          </a:prstGeom>
          <a:ln w="38100">
            <a:solidFill>
              <a:schemeClr val="tx2">
                <a:lumMod val="60000"/>
                <a:lumOff val="4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68313" y="5300665"/>
            <a:ext cx="863600" cy="1587"/>
          </a:xfrm>
          <a:prstGeom prst="straightConnector1">
            <a:avLst/>
          </a:prstGeom>
          <a:ln w="3810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68314" y="4149725"/>
            <a:ext cx="790575" cy="1588"/>
          </a:xfrm>
          <a:prstGeom prst="straightConnector1">
            <a:avLst/>
          </a:prstGeom>
          <a:ln w="3810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9466" name="TextBox 26"/>
          <p:cNvSpPr txBox="1">
            <a:spLocks noChangeArrowheads="1"/>
          </p:cNvSpPr>
          <p:nvPr/>
        </p:nvSpPr>
        <p:spPr bwMode="auto">
          <a:xfrm>
            <a:off x="1619251" y="908050"/>
            <a:ext cx="576263" cy="400050"/>
          </a:xfrm>
          <a:prstGeom prst="rect">
            <a:avLst/>
          </a:prstGeom>
          <a:noFill/>
          <a:ln w="9525">
            <a:noFill/>
            <a:miter lim="800000"/>
            <a:headEnd/>
            <a:tailEnd/>
          </a:ln>
        </p:spPr>
        <p:txBody>
          <a:bodyPr>
            <a:spAutoFit/>
          </a:bodyPr>
          <a:lstStyle/>
          <a:p>
            <a:pPr algn="ctr"/>
            <a:r>
              <a:rPr lang="en-US" sz="2000" b="1" dirty="0">
                <a:latin typeface="Palatino Linotype" pitchFamily="18" charset="0"/>
              </a:rPr>
              <a:t>1)</a:t>
            </a:r>
          </a:p>
        </p:txBody>
      </p:sp>
      <p:sp>
        <p:nvSpPr>
          <p:cNvPr id="29" name="Rectangle 28"/>
          <p:cNvSpPr/>
          <p:nvPr/>
        </p:nvSpPr>
        <p:spPr>
          <a:xfrm>
            <a:off x="2987676" y="1916115"/>
            <a:ext cx="720725" cy="288925"/>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Palatino Linotype" pitchFamily="18" charset="0"/>
            </a:endParaRPr>
          </a:p>
        </p:txBody>
      </p:sp>
      <p:sp>
        <p:nvSpPr>
          <p:cNvPr id="31" name="Right Arrow 30"/>
          <p:cNvSpPr/>
          <p:nvPr/>
        </p:nvSpPr>
        <p:spPr>
          <a:xfrm rot="5400000">
            <a:off x="3186113" y="1935162"/>
            <a:ext cx="32385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Palatino Linotype" pitchFamily="18" charset="0"/>
            </a:endParaRPr>
          </a:p>
        </p:txBody>
      </p:sp>
      <p:cxnSp>
        <p:nvCxnSpPr>
          <p:cNvPr id="39" name="Straight Arrow Connector 38"/>
          <p:cNvCxnSpPr/>
          <p:nvPr/>
        </p:nvCxnSpPr>
        <p:spPr>
          <a:xfrm>
            <a:off x="468314" y="3357565"/>
            <a:ext cx="503237" cy="158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1331914" y="3860800"/>
            <a:ext cx="1511300" cy="6477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Antibodies conjugated with cytokines</a:t>
            </a:r>
            <a:endParaRPr lang="en-US" sz="1200" b="1" dirty="0">
              <a:solidFill>
                <a:srgbClr val="C00000"/>
              </a:solidFill>
              <a:latin typeface="Palatino Linotype" pitchFamily="18" charset="0"/>
            </a:endParaRPr>
          </a:p>
        </p:txBody>
      </p:sp>
      <p:sp>
        <p:nvSpPr>
          <p:cNvPr id="41" name="Rounded Rectangle 40"/>
          <p:cNvSpPr/>
          <p:nvPr/>
        </p:nvSpPr>
        <p:spPr>
          <a:xfrm>
            <a:off x="1476376" y="5013325"/>
            <a:ext cx="1511300" cy="6477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Antibodies conjugated with toxin</a:t>
            </a:r>
            <a:endParaRPr lang="en-US" sz="1200" b="1" dirty="0">
              <a:solidFill>
                <a:srgbClr val="C00000"/>
              </a:solidFill>
              <a:latin typeface="Palatino Linotype" pitchFamily="18" charset="0"/>
            </a:endParaRPr>
          </a:p>
        </p:txBody>
      </p:sp>
      <p:sp>
        <p:nvSpPr>
          <p:cNvPr id="19472" name="TextBox 46"/>
          <p:cNvSpPr txBox="1">
            <a:spLocks noChangeArrowheads="1"/>
          </p:cNvSpPr>
          <p:nvPr/>
        </p:nvSpPr>
        <p:spPr bwMode="auto">
          <a:xfrm>
            <a:off x="468314" y="6237288"/>
            <a:ext cx="574675" cy="400050"/>
          </a:xfrm>
          <a:prstGeom prst="rect">
            <a:avLst/>
          </a:prstGeom>
          <a:noFill/>
          <a:ln w="9525">
            <a:noFill/>
            <a:miter lim="800000"/>
            <a:headEnd/>
            <a:tailEnd/>
          </a:ln>
        </p:spPr>
        <p:txBody>
          <a:bodyPr>
            <a:spAutoFit/>
          </a:bodyPr>
          <a:lstStyle/>
          <a:p>
            <a:pPr algn="ctr"/>
            <a:r>
              <a:rPr lang="en-US" sz="2000" b="1">
                <a:latin typeface="Palatino Linotype" pitchFamily="18" charset="0"/>
              </a:rPr>
              <a:t>2)</a:t>
            </a:r>
          </a:p>
        </p:txBody>
      </p:sp>
      <p:sp>
        <p:nvSpPr>
          <p:cNvPr id="48" name="Rectangle 47"/>
          <p:cNvSpPr/>
          <p:nvPr/>
        </p:nvSpPr>
        <p:spPr>
          <a:xfrm>
            <a:off x="2771776" y="2852740"/>
            <a:ext cx="215900" cy="117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Palatino Linotype" pitchFamily="18" charset="0"/>
            </a:endParaRPr>
          </a:p>
        </p:txBody>
      </p:sp>
      <p:sp>
        <p:nvSpPr>
          <p:cNvPr id="49" name="Rectangle 48"/>
          <p:cNvSpPr/>
          <p:nvPr/>
        </p:nvSpPr>
        <p:spPr>
          <a:xfrm>
            <a:off x="2195514" y="2205038"/>
            <a:ext cx="2016125" cy="647700"/>
          </a:xfrm>
          <a:prstGeom prst="rect">
            <a:avLst/>
          </a:prstGeom>
          <a:ln>
            <a:solidFill>
              <a:schemeClr val="tx2">
                <a:lumMod val="20000"/>
                <a:lumOff val="80000"/>
              </a:schemeClr>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1200" dirty="0">
                <a:solidFill>
                  <a:schemeClr val="tx1"/>
                </a:solidFill>
                <a:latin typeface="Palatino Linotype" pitchFamily="18" charset="0"/>
              </a:rPr>
              <a:t>A cell. cytotoxicity mediated with At</a:t>
            </a:r>
            <a:r>
              <a:rPr lang="x-none" sz="1200" dirty="0">
                <a:solidFill>
                  <a:schemeClr val="tx1"/>
                </a:solidFill>
                <a:latin typeface="Palatino Linotype" pitchFamily="18" charset="0"/>
              </a:rPr>
              <a:t>  (А</a:t>
            </a:r>
            <a:r>
              <a:rPr lang="sr-Latn-CS" sz="1200" dirty="0">
                <a:solidFill>
                  <a:schemeClr val="tx1"/>
                </a:solidFill>
                <a:latin typeface="Palatino Linotype" pitchFamily="18" charset="0"/>
              </a:rPr>
              <a:t>DCC)</a:t>
            </a:r>
          </a:p>
          <a:p>
            <a:pPr algn="ctr" fontAlgn="auto">
              <a:spcBef>
                <a:spcPts val="0"/>
              </a:spcBef>
              <a:spcAft>
                <a:spcPts val="0"/>
              </a:spcAft>
              <a:defRPr/>
            </a:pPr>
            <a:r>
              <a:rPr lang="en-US" sz="1200" dirty="0">
                <a:solidFill>
                  <a:schemeClr val="tx1"/>
                </a:solidFill>
                <a:latin typeface="Palatino Linotype" pitchFamily="18" charset="0"/>
              </a:rPr>
              <a:t>Complement activation</a:t>
            </a:r>
          </a:p>
        </p:txBody>
      </p:sp>
      <p:cxnSp>
        <p:nvCxnSpPr>
          <p:cNvPr id="51" name="Straight Connector 50"/>
          <p:cNvCxnSpPr/>
          <p:nvPr/>
        </p:nvCxnSpPr>
        <p:spPr>
          <a:xfrm flipV="1">
            <a:off x="2555875" y="3213102"/>
            <a:ext cx="215900" cy="1444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2807494" y="5362576"/>
            <a:ext cx="1223963" cy="863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Antibodies conjugated with the enzyme</a:t>
            </a:r>
            <a:endParaRPr lang="en-US" sz="1200" b="1" dirty="0">
              <a:solidFill>
                <a:srgbClr val="C00000"/>
              </a:solidFill>
              <a:latin typeface="Palatino Linotype" pitchFamily="18" charset="0"/>
            </a:endParaRPr>
          </a:p>
        </p:txBody>
      </p:sp>
      <p:sp>
        <p:nvSpPr>
          <p:cNvPr id="53" name="Rounded Rectangle 52"/>
          <p:cNvSpPr/>
          <p:nvPr/>
        </p:nvSpPr>
        <p:spPr>
          <a:xfrm>
            <a:off x="900113" y="6092827"/>
            <a:ext cx="2087562" cy="576263"/>
          </a:xfrm>
          <a:prstGeom prst="roundRect">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en-US" sz="1400" b="1" dirty="0">
                <a:solidFill>
                  <a:srgbClr val="FF0000"/>
                </a:solidFill>
                <a:latin typeface="Palatino Linotype" pitchFamily="18" charset="0"/>
              </a:rPr>
              <a:t>Immunoconjugates</a:t>
            </a:r>
          </a:p>
        </p:txBody>
      </p:sp>
      <p:sp>
        <p:nvSpPr>
          <p:cNvPr id="54" name="Rectangle 53"/>
          <p:cNvSpPr/>
          <p:nvPr/>
        </p:nvSpPr>
        <p:spPr>
          <a:xfrm>
            <a:off x="3059114" y="6237288"/>
            <a:ext cx="1296987" cy="360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Inactive form of the drug</a:t>
            </a:r>
          </a:p>
        </p:txBody>
      </p:sp>
      <p:sp>
        <p:nvSpPr>
          <p:cNvPr id="55" name="Rectangle 54"/>
          <p:cNvSpPr/>
          <p:nvPr/>
        </p:nvSpPr>
        <p:spPr>
          <a:xfrm>
            <a:off x="4356100" y="6237288"/>
            <a:ext cx="1295400" cy="360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Active form of the drug</a:t>
            </a:r>
          </a:p>
        </p:txBody>
      </p:sp>
      <p:sp>
        <p:nvSpPr>
          <p:cNvPr id="56" name="Rounded Rectangle 55"/>
          <p:cNvSpPr/>
          <p:nvPr/>
        </p:nvSpPr>
        <p:spPr>
          <a:xfrm>
            <a:off x="5651500" y="5949950"/>
            <a:ext cx="1800225" cy="71913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Antibodies conjugated with liposome</a:t>
            </a:r>
            <a:endParaRPr lang="en-US" sz="1200" b="1" dirty="0">
              <a:solidFill>
                <a:srgbClr val="C00000"/>
              </a:solidFill>
              <a:latin typeface="Palatino Linotype" pitchFamily="18" charset="0"/>
            </a:endParaRPr>
          </a:p>
        </p:txBody>
      </p:sp>
      <p:sp>
        <p:nvSpPr>
          <p:cNvPr id="57" name="Rectangle 56"/>
          <p:cNvSpPr/>
          <p:nvPr/>
        </p:nvSpPr>
        <p:spPr>
          <a:xfrm>
            <a:off x="5795964" y="5732465"/>
            <a:ext cx="936625" cy="2174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Palatino Linotype" pitchFamily="18" charset="0"/>
            </a:endParaRPr>
          </a:p>
        </p:txBody>
      </p:sp>
      <p:cxnSp>
        <p:nvCxnSpPr>
          <p:cNvPr id="59" name="Straight Connector 58"/>
          <p:cNvCxnSpPr/>
          <p:nvPr/>
        </p:nvCxnSpPr>
        <p:spPr>
          <a:xfrm rot="10800000">
            <a:off x="5724525" y="5805488"/>
            <a:ext cx="431800" cy="215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6227764" y="4797425"/>
            <a:ext cx="2520950" cy="503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Cellular immunoconjugates</a:t>
            </a:r>
          </a:p>
        </p:txBody>
      </p:sp>
      <p:sp>
        <p:nvSpPr>
          <p:cNvPr id="62" name="Oval 61"/>
          <p:cNvSpPr/>
          <p:nvPr/>
        </p:nvSpPr>
        <p:spPr>
          <a:xfrm>
            <a:off x="6372225" y="4076702"/>
            <a:ext cx="647700" cy="576263"/>
          </a:xfrm>
          <a:prstGeom prst="ellipse">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000" dirty="0">
              <a:latin typeface="Palatino Linotype" pitchFamily="18" charset="0"/>
            </a:endParaRPr>
          </a:p>
        </p:txBody>
      </p:sp>
      <p:sp>
        <p:nvSpPr>
          <p:cNvPr id="19485" name="TextBox 62"/>
          <p:cNvSpPr txBox="1">
            <a:spLocks noChangeArrowheads="1"/>
          </p:cNvSpPr>
          <p:nvPr/>
        </p:nvSpPr>
        <p:spPr bwMode="auto">
          <a:xfrm>
            <a:off x="6372226" y="4221164"/>
            <a:ext cx="1152525" cy="276999"/>
          </a:xfrm>
          <a:prstGeom prst="rect">
            <a:avLst/>
          </a:prstGeom>
          <a:noFill/>
          <a:ln w="9525">
            <a:noFill/>
            <a:miter lim="800000"/>
            <a:headEnd/>
            <a:tailEnd/>
          </a:ln>
        </p:spPr>
        <p:txBody>
          <a:bodyPr>
            <a:spAutoFit/>
          </a:bodyPr>
          <a:lstStyle/>
          <a:p>
            <a:r>
              <a:rPr lang="en-US" sz="1200" dirty="0">
                <a:latin typeface="Palatino Linotype" pitchFamily="18" charset="0"/>
              </a:rPr>
              <a:t>NK cell</a:t>
            </a:r>
          </a:p>
        </p:txBody>
      </p:sp>
      <p:sp>
        <p:nvSpPr>
          <p:cNvPr id="69" name="Rectangle 68"/>
          <p:cNvSpPr/>
          <p:nvPr/>
        </p:nvSpPr>
        <p:spPr>
          <a:xfrm>
            <a:off x="6227763" y="2708277"/>
            <a:ext cx="1439862" cy="720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Bispecific monoclonal antibodies</a:t>
            </a:r>
          </a:p>
        </p:txBody>
      </p:sp>
      <p:sp>
        <p:nvSpPr>
          <p:cNvPr id="70" name="Rectangle 69"/>
          <p:cNvSpPr/>
          <p:nvPr/>
        </p:nvSpPr>
        <p:spPr>
          <a:xfrm>
            <a:off x="5148264" y="1916113"/>
            <a:ext cx="1511300" cy="7921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Palatino Linotype" pitchFamily="18" charset="0"/>
              </a:rPr>
              <a:t>Antibody conjugated with streptavidin</a:t>
            </a:r>
          </a:p>
        </p:txBody>
      </p:sp>
      <p:sp>
        <p:nvSpPr>
          <p:cNvPr id="71" name="Rounded Rectangle 70"/>
          <p:cNvSpPr/>
          <p:nvPr/>
        </p:nvSpPr>
        <p:spPr>
          <a:xfrm>
            <a:off x="6516689" y="1341438"/>
            <a:ext cx="2016125" cy="792162"/>
          </a:xfrm>
          <a:prstGeom prst="roundRect">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en-US" sz="1400" b="1" dirty="0">
                <a:solidFill>
                  <a:srgbClr val="FF0000"/>
                </a:solidFill>
                <a:latin typeface="Palatino Linotype" pitchFamily="18" charset="0"/>
              </a:rPr>
              <a:t>Multi-step targeting</a:t>
            </a:r>
          </a:p>
        </p:txBody>
      </p:sp>
      <p:sp>
        <p:nvSpPr>
          <p:cNvPr id="72" name="Rectangle 71"/>
          <p:cNvSpPr/>
          <p:nvPr/>
        </p:nvSpPr>
        <p:spPr>
          <a:xfrm>
            <a:off x="4067175" y="1052515"/>
            <a:ext cx="1441450" cy="720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err="1">
                <a:solidFill>
                  <a:schemeClr val="tx1"/>
                </a:solidFill>
                <a:latin typeface="Palatino Linotype" pitchFamily="18" charset="0"/>
              </a:rPr>
              <a:t>Biotinized</a:t>
            </a:r>
            <a:r>
              <a:rPr lang="en-US" sz="1200" b="1" dirty="0">
                <a:solidFill>
                  <a:schemeClr val="tx1"/>
                </a:solidFill>
                <a:latin typeface="Palatino Linotype" pitchFamily="18" charset="0"/>
              </a:rPr>
              <a:t> radioactive ligand</a:t>
            </a:r>
          </a:p>
        </p:txBody>
      </p:sp>
      <p:sp>
        <p:nvSpPr>
          <p:cNvPr id="73" name="Rounded Rectangle 72"/>
          <p:cNvSpPr/>
          <p:nvPr/>
        </p:nvSpPr>
        <p:spPr>
          <a:xfrm>
            <a:off x="2051050" y="836613"/>
            <a:ext cx="1873250" cy="1008062"/>
          </a:xfrm>
          <a:prstGeom prst="roundRect">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en-US" sz="1400" b="1" dirty="0">
                <a:solidFill>
                  <a:srgbClr val="FF0000"/>
                </a:solidFill>
                <a:latin typeface="Palatino Linotype" pitchFamily="18" charset="0"/>
              </a:rPr>
              <a:t>Unconjugated antibodies </a:t>
            </a:r>
            <a:r>
              <a:rPr lang="x-none" sz="1400" b="1" dirty="0">
                <a:solidFill>
                  <a:srgbClr val="FF0000"/>
                </a:solidFill>
                <a:latin typeface="Palatino Linotype" pitchFamily="18" charset="0"/>
              </a:rPr>
              <a:t>(</a:t>
            </a:r>
            <a:r>
              <a:rPr lang="en-US" sz="1400" b="1" dirty="0">
                <a:solidFill>
                  <a:srgbClr val="FF0000"/>
                </a:solidFill>
                <a:latin typeface="Palatino Linotype" pitchFamily="18" charset="0"/>
              </a:rPr>
              <a:t>without a deadly cargo</a:t>
            </a:r>
            <a:r>
              <a:rPr lang="x-none" sz="1400" b="1" dirty="0">
                <a:solidFill>
                  <a:srgbClr val="FF0000"/>
                </a:solidFill>
                <a:latin typeface="Palatino Linotype" pitchFamily="18" charset="0"/>
              </a:rPr>
              <a:t>)</a:t>
            </a:r>
            <a:endParaRPr lang="en-US" sz="1400" b="1" dirty="0">
              <a:solidFill>
                <a:srgbClr val="FF0000"/>
              </a:solidFill>
              <a:latin typeface="Palatino Linotype" pitchFamily="18" charset="0"/>
            </a:endParaRPr>
          </a:p>
        </p:txBody>
      </p:sp>
      <p:sp>
        <p:nvSpPr>
          <p:cNvPr id="19491" name="TextBox 73"/>
          <p:cNvSpPr txBox="1">
            <a:spLocks noChangeArrowheads="1"/>
          </p:cNvSpPr>
          <p:nvPr/>
        </p:nvSpPr>
        <p:spPr bwMode="auto">
          <a:xfrm>
            <a:off x="6011864" y="1412875"/>
            <a:ext cx="576262" cy="400050"/>
          </a:xfrm>
          <a:prstGeom prst="rect">
            <a:avLst/>
          </a:prstGeom>
          <a:noFill/>
          <a:ln w="9525">
            <a:noFill/>
            <a:miter lim="800000"/>
            <a:headEnd/>
            <a:tailEnd/>
          </a:ln>
        </p:spPr>
        <p:txBody>
          <a:bodyPr>
            <a:spAutoFit/>
          </a:bodyPr>
          <a:lstStyle/>
          <a:p>
            <a:pPr algn="ctr"/>
            <a:r>
              <a:rPr lang="en-US" sz="2000" b="1">
                <a:latin typeface="Palatino Linotype" pitchFamily="18" charset="0"/>
              </a:rPr>
              <a:t>3)</a:t>
            </a:r>
          </a:p>
        </p:txBody>
      </p:sp>
      <p:sp>
        <p:nvSpPr>
          <p:cNvPr id="75" name="Rectangle 74"/>
          <p:cNvSpPr/>
          <p:nvPr/>
        </p:nvSpPr>
        <p:spPr>
          <a:xfrm>
            <a:off x="3779839" y="3284538"/>
            <a:ext cx="936625" cy="360362"/>
          </a:xfrm>
          <a:prstGeom prst="rect">
            <a:avLst/>
          </a:prstGeom>
          <a:ln>
            <a:solidFill>
              <a:schemeClr val="accent2">
                <a:lumMod val="20000"/>
                <a:lumOff val="80000"/>
              </a:schemeClr>
            </a:solidFill>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en-US" sz="1200" b="1" dirty="0">
                <a:latin typeface="Palatino Linotype" pitchFamily="18" charset="0"/>
              </a:rPr>
              <a:t>Malignant cell</a:t>
            </a:r>
          </a:p>
        </p:txBody>
      </p:sp>
      <p:sp>
        <p:nvSpPr>
          <p:cNvPr id="37" name="Rectangle 36"/>
          <p:cNvSpPr/>
          <p:nvPr/>
        </p:nvSpPr>
        <p:spPr>
          <a:xfrm>
            <a:off x="4787901" y="5229225"/>
            <a:ext cx="863600" cy="215900"/>
          </a:xfrm>
          <a:prstGeom prst="rect">
            <a:avLst/>
          </a:prstGeom>
          <a:solidFill>
            <a:srgbClr val="FFFF66"/>
          </a:solid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tx1"/>
                </a:solidFill>
                <a:latin typeface="Palatino Linotype" pitchFamily="18" charset="0"/>
              </a:rPr>
              <a:t>Liposome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a:t>Figure 14-17</a:t>
            </a:r>
          </a:p>
        </p:txBody>
      </p:sp>
      <p:sp>
        <p:nvSpPr>
          <p:cNvPr id="21507" name="Rectangle 3"/>
          <p:cNvSpPr>
            <a:spLocks noChangeArrowheads="1"/>
          </p:cNvSpPr>
          <p:nvPr/>
        </p:nvSpPr>
        <p:spPr bwMode="auto">
          <a:xfrm>
            <a:off x="0" y="0"/>
            <a:ext cx="9144000" cy="6858000"/>
          </a:xfrm>
          <a:prstGeom prst="rect">
            <a:avLst/>
          </a:prstGeom>
          <a:noFill/>
          <a:ln w="9525">
            <a:noFill/>
            <a:miter lim="800000"/>
            <a:headEnd/>
            <a:tailEnd/>
          </a:ln>
        </p:spPr>
        <p:txBody>
          <a:bodyPr wrap="none" anchor="ctr"/>
          <a:lstStyle/>
          <a:p>
            <a:endParaRPr lang="sr-Latn-CS">
              <a:latin typeface="Palatino Linotype" pitchFamily="18" charset="0"/>
            </a:endParaRPr>
          </a:p>
        </p:txBody>
      </p:sp>
      <p:pic>
        <p:nvPicPr>
          <p:cNvPr id="21508" name="Picture 4"/>
          <p:cNvPicPr>
            <a:picLocks noChangeAspect="1" noChangeArrowheads="1"/>
          </p:cNvPicPr>
          <p:nvPr/>
        </p:nvPicPr>
        <p:blipFill>
          <a:blip r:embed="rId2" cstate="print"/>
          <a:srcRect b="2695"/>
          <a:stretch>
            <a:fillRect/>
          </a:stretch>
        </p:blipFill>
        <p:spPr bwMode="auto">
          <a:xfrm>
            <a:off x="461963" y="306388"/>
            <a:ext cx="8218487" cy="6075362"/>
          </a:xfrm>
          <a:prstGeom prst="rect">
            <a:avLst/>
          </a:prstGeom>
          <a:noFill/>
          <a:ln w="9525">
            <a:noFill/>
            <a:miter lim="800000"/>
            <a:headEnd/>
            <a:tailEnd/>
          </a:ln>
        </p:spPr>
      </p:pic>
    </p:spTree>
    <p:extLst>
      <p:ext uri="{BB962C8B-B14F-4D97-AF65-F5344CB8AC3E}">
        <p14:creationId xmlns:p14="http://schemas.microsoft.com/office/powerpoint/2010/main" val="1337882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latin typeface="Palatino Linotype" pitchFamily="18" charset="0"/>
              </a:rPr>
              <a:t>Passive immunization</a:t>
            </a:r>
          </a:p>
        </p:txBody>
      </p:sp>
      <p:sp>
        <p:nvSpPr>
          <p:cNvPr id="3" name="Content Placeholder 2"/>
          <p:cNvSpPr>
            <a:spLocks noGrp="1"/>
          </p:cNvSpPr>
          <p:nvPr>
            <p:ph idx="1"/>
          </p:nvPr>
        </p:nvSpPr>
        <p:spPr>
          <a:xfrm>
            <a:off x="539552" y="1772816"/>
            <a:ext cx="8291264" cy="4709118"/>
          </a:xfrm>
          <a:solidFill>
            <a:schemeClr val="accent3">
              <a:lumMod val="40000"/>
              <a:lumOff val="60000"/>
            </a:schemeClr>
          </a:solidFill>
          <a:ln>
            <a:solidFill>
              <a:schemeClr val="accent3">
                <a:lumMod val="60000"/>
                <a:lumOff val="40000"/>
              </a:schemeClr>
            </a:solidFill>
            <a:prstDash val="sysDash"/>
          </a:ln>
        </p:spPr>
        <p:txBody>
          <a:bodyPr>
            <a:normAutofit/>
          </a:bodyPr>
          <a:lstStyle/>
          <a:p>
            <a:pPr>
              <a:buNone/>
            </a:pPr>
            <a:r>
              <a:rPr lang="en-US" sz="2000" b="1" i="1" dirty="0">
                <a:latin typeface="Palatino Linotype" pitchFamily="18" charset="0"/>
              </a:rPr>
              <a:t>Application</a:t>
            </a:r>
            <a:r>
              <a:rPr lang="sr-Cyrl-RS" sz="2000" b="1" i="1" dirty="0">
                <a:latin typeface="Palatino Linotype" pitchFamily="18" charset="0"/>
              </a:rPr>
              <a:t>:</a:t>
            </a:r>
          </a:p>
          <a:p>
            <a:pPr>
              <a:buNone/>
            </a:pPr>
            <a:endParaRPr lang="sr-Cyrl-RS" sz="2000" b="1" i="1" dirty="0">
              <a:latin typeface="Palatino Linotype" pitchFamily="18" charset="0"/>
            </a:endParaRPr>
          </a:p>
          <a:p>
            <a:r>
              <a:rPr lang="en-US" sz="2000" dirty="0">
                <a:latin typeface="Palatino Linotype" pitchFamily="18" charset="0"/>
              </a:rPr>
              <a:t>Preventing the development of some viral diseases (after a needle-contaminated blood injection with hepatitis B virus or after the bite of an rabid animal) </a:t>
            </a:r>
            <a:endParaRPr lang="sr-Cyrl-RS" sz="2000" dirty="0">
              <a:latin typeface="Palatino Linotype" pitchFamily="18" charset="0"/>
            </a:endParaRPr>
          </a:p>
          <a:p>
            <a:endParaRPr lang="sr-Cyrl-RS" sz="1000" dirty="0">
              <a:latin typeface="Palatino Linotype" pitchFamily="18" charset="0"/>
            </a:endParaRPr>
          </a:p>
          <a:p>
            <a:r>
              <a:rPr lang="en-US" sz="2000" dirty="0">
                <a:latin typeface="Palatino Linotype" pitchFamily="18" charset="0"/>
              </a:rPr>
              <a:t>Protection of people with weakened function of the immune system (premature children or people with a deficiency of humoral immunity)</a:t>
            </a:r>
            <a:endParaRPr lang="sr-Cyrl-RS" sz="2000" dirty="0">
              <a:latin typeface="Palatino Linotype" pitchFamily="18" charset="0"/>
            </a:endParaRPr>
          </a:p>
          <a:p>
            <a:endParaRPr lang="sr-Cyrl-RS" sz="1000" dirty="0">
              <a:latin typeface="Palatino Linotype" pitchFamily="18" charset="0"/>
            </a:endParaRPr>
          </a:p>
          <a:p>
            <a:r>
              <a:rPr lang="en-US" sz="2000" dirty="0">
                <a:latin typeface="Palatino Linotype" pitchFamily="18" charset="0"/>
              </a:rPr>
              <a:t>Therapeutic in the diseases, especially those who are intermediate toxins (diphtheria and botulism) or in the case of human exposure to poison some animals (snake bite)</a:t>
            </a:r>
          </a:p>
          <a:p>
            <a:endParaRPr lang="en-US" sz="2000" dirty="0">
              <a:latin typeface="Palatino Linotype"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692696"/>
          </a:xfrm>
        </p:spPr>
        <p:txBody>
          <a:bodyPr>
            <a:normAutofit/>
          </a:bodyPr>
          <a:lstStyle/>
          <a:p>
            <a:r>
              <a:rPr lang="en-US" sz="2400" b="1" dirty="0">
                <a:latin typeface="Palatino Linotype" pitchFamily="18" charset="0"/>
              </a:rPr>
              <a:t>Passive Immunization</a:t>
            </a:r>
          </a:p>
        </p:txBody>
      </p:sp>
      <p:sp>
        <p:nvSpPr>
          <p:cNvPr id="3" name="Content Placeholder 2"/>
          <p:cNvSpPr>
            <a:spLocks noGrp="1"/>
          </p:cNvSpPr>
          <p:nvPr>
            <p:ph idx="1"/>
          </p:nvPr>
        </p:nvSpPr>
        <p:spPr>
          <a:xfrm>
            <a:off x="377475" y="1700808"/>
            <a:ext cx="8532440" cy="4896544"/>
          </a:xfrm>
        </p:spPr>
        <p:txBody>
          <a:bodyPr>
            <a:noAutofit/>
          </a:bodyPr>
          <a:lstStyle/>
          <a:p>
            <a:pPr marL="0" indent="0">
              <a:buNone/>
            </a:pPr>
            <a:r>
              <a:rPr lang="en-US" sz="1750" dirty="0">
                <a:latin typeface="Palatino Linotype" pitchFamily="18" charset="0"/>
              </a:rPr>
              <a:t>There are two groups of preparations of human immunoglobulins</a:t>
            </a:r>
            <a:r>
              <a:rPr lang="sr-Cyrl-RS" sz="1750" dirty="0">
                <a:latin typeface="Palatino Linotype" pitchFamily="18" charset="0"/>
              </a:rPr>
              <a:t>:</a:t>
            </a:r>
          </a:p>
          <a:p>
            <a:pPr lvl="1">
              <a:buFont typeface="Wingdings" pitchFamily="2" charset="2"/>
              <a:buChar char="Ø"/>
            </a:pPr>
            <a:r>
              <a:rPr lang="en-US" sz="1750" dirty="0">
                <a:latin typeface="Palatino Linotype" pitchFamily="18" charset="0"/>
              </a:rPr>
              <a:t>Immunoglobulins derived from plasma seropositive people with high titer of specific antibodies for a particular infectious antigen (usually people who are recently suffered a certain infection or vaccinated people)</a:t>
            </a:r>
            <a:r>
              <a:rPr lang="sr-Cyrl-RS" sz="1750" dirty="0">
                <a:latin typeface="Palatino Linotype" pitchFamily="18" charset="0"/>
              </a:rPr>
              <a:t>-</a:t>
            </a:r>
            <a:r>
              <a:rPr lang="en-US" sz="1750" b="1" i="1" dirty="0">
                <a:latin typeface="Palatino Linotype" pitchFamily="18" charset="0"/>
              </a:rPr>
              <a:t> specific immunoglobulins in high titer (hyperimmune </a:t>
            </a:r>
            <a:r>
              <a:rPr lang="en-US" sz="1750" b="1" i="1" dirty="0" err="1">
                <a:latin typeface="Palatino Linotype" pitchFamily="18" charset="0"/>
              </a:rPr>
              <a:t>gammaglobulins</a:t>
            </a:r>
            <a:r>
              <a:rPr lang="en-US" sz="1750" b="1" i="1" dirty="0">
                <a:latin typeface="Palatino Linotype" pitchFamily="18" charset="0"/>
              </a:rPr>
              <a:t>)</a:t>
            </a:r>
            <a:r>
              <a:rPr lang="en-US" sz="1750" dirty="0">
                <a:latin typeface="Palatino Linotype" pitchFamily="18" charset="0"/>
              </a:rPr>
              <a:t>.</a:t>
            </a:r>
            <a:r>
              <a:rPr lang="sr-Cyrl-RS" sz="1750" dirty="0">
                <a:latin typeface="Palatino Linotype" pitchFamily="18" charset="0"/>
              </a:rPr>
              <a:t> </a:t>
            </a:r>
            <a:r>
              <a:rPr lang="en-US" sz="1750" dirty="0">
                <a:latin typeface="Palatino Linotype" pitchFamily="18" charset="0"/>
              </a:rPr>
              <a:t>Such preparations are used in the prophylaxis of viral infections</a:t>
            </a:r>
            <a:r>
              <a:rPr lang="sr-Cyrl-RS" sz="1750" dirty="0">
                <a:latin typeface="Palatino Linotype" pitchFamily="18" charset="0"/>
              </a:rPr>
              <a:t>: </a:t>
            </a:r>
            <a:r>
              <a:rPr lang="en-US" sz="1750" b="1" i="1" dirty="0">
                <a:solidFill>
                  <a:srgbClr val="FF0000"/>
                </a:solidFill>
                <a:latin typeface="Palatino Linotype" pitchFamily="18" charset="0"/>
              </a:rPr>
              <a:t>Hepatitis B, Rabies, infection caused by respiratory </a:t>
            </a:r>
            <a:r>
              <a:rPr lang="en-US" sz="1750" b="1" i="1" dirty="0" err="1">
                <a:solidFill>
                  <a:srgbClr val="FF0000"/>
                </a:solidFill>
                <a:latin typeface="Palatino Linotype" pitchFamily="18" charset="0"/>
              </a:rPr>
              <a:t>syncicial</a:t>
            </a:r>
            <a:r>
              <a:rPr lang="en-US" sz="1750" b="1" i="1" dirty="0">
                <a:solidFill>
                  <a:srgbClr val="FF0000"/>
                </a:solidFill>
                <a:latin typeface="Palatino Linotype" pitchFamily="18" charset="0"/>
              </a:rPr>
              <a:t> virus, Varicella </a:t>
            </a:r>
            <a:r>
              <a:rPr lang="en-US" sz="1750" dirty="0">
                <a:latin typeface="Palatino Linotype" pitchFamily="18" charset="0"/>
              </a:rPr>
              <a:t>and some bacterial diseases</a:t>
            </a:r>
            <a:r>
              <a:rPr lang="sr-Cyrl-RS" sz="1750" dirty="0">
                <a:latin typeface="Palatino Linotype" pitchFamily="18" charset="0"/>
              </a:rPr>
              <a:t>: </a:t>
            </a:r>
            <a:r>
              <a:rPr lang="en-US" sz="1750" b="1" i="1" dirty="0">
                <a:solidFill>
                  <a:srgbClr val="FF0000"/>
                </a:solidFill>
                <a:latin typeface="Palatino Linotype" pitchFamily="18" charset="0"/>
              </a:rPr>
              <a:t>Tetanus</a:t>
            </a:r>
            <a:r>
              <a:rPr lang="en-US" sz="1750" b="1" dirty="0">
                <a:solidFill>
                  <a:srgbClr val="FF0000"/>
                </a:solidFill>
                <a:latin typeface="Palatino Linotype" pitchFamily="18" charset="0"/>
              </a:rPr>
              <a:t>. </a:t>
            </a:r>
            <a:endParaRPr lang="sr-Cyrl-RS" sz="1750" b="1" dirty="0">
              <a:solidFill>
                <a:srgbClr val="FF0000"/>
              </a:solidFill>
              <a:latin typeface="Palatino Linotype" pitchFamily="18" charset="0"/>
            </a:endParaRPr>
          </a:p>
          <a:p>
            <a:pPr lvl="1">
              <a:buFont typeface="Wingdings" pitchFamily="2" charset="2"/>
              <a:buChar char="Ø"/>
            </a:pPr>
            <a:r>
              <a:rPr lang="en-US" sz="1750" b="1" i="1" dirty="0">
                <a:latin typeface="Palatino Linotype" pitchFamily="18" charset="0"/>
              </a:rPr>
              <a:t>Intravenous immunoglobulins or human serum globulins </a:t>
            </a:r>
            <a:r>
              <a:rPr lang="sr-Cyrl-RS" sz="1750" dirty="0">
                <a:latin typeface="Palatino Linotype" pitchFamily="18" charset="0"/>
              </a:rPr>
              <a:t>(</a:t>
            </a:r>
            <a:r>
              <a:rPr lang="en-US" sz="1750" dirty="0">
                <a:latin typeface="Palatino Linotype" pitchFamily="18" charset="0"/>
              </a:rPr>
              <a:t>sometimes called  </a:t>
            </a:r>
            <a:r>
              <a:rPr lang="en-US" sz="1750" dirty="0" err="1">
                <a:latin typeface="Palatino Linotype" pitchFamily="18" charset="0"/>
              </a:rPr>
              <a:t>gammaglobulins</a:t>
            </a:r>
            <a:r>
              <a:rPr lang="en-US" sz="1750" dirty="0">
                <a:latin typeface="Palatino Linotype" pitchFamily="18" charset="0"/>
              </a:rPr>
              <a:t>) they are obtained from randomly selected healthy individuals from their blood and is mainly IgG antibody with different </a:t>
            </a:r>
            <a:r>
              <a:rPr lang="en-US" sz="1750" dirty="0" err="1">
                <a:latin typeface="Palatino Linotype" pitchFamily="18" charset="0"/>
              </a:rPr>
              <a:t>specifity</a:t>
            </a:r>
            <a:r>
              <a:rPr lang="en-US" sz="1750" dirty="0">
                <a:latin typeface="Palatino Linotype" pitchFamily="18" charset="0"/>
              </a:rPr>
              <a:t> that it is included in the normal repertoire of antibodies of adults. They are used in prophylaxis of infectious diseases</a:t>
            </a:r>
            <a:r>
              <a:rPr lang="sr-Cyrl-RS" sz="1750" dirty="0">
                <a:latin typeface="Palatino Linotype" pitchFamily="18" charset="0"/>
              </a:rPr>
              <a:t>,</a:t>
            </a:r>
            <a:r>
              <a:rPr lang="en-US" sz="1750" dirty="0">
                <a:latin typeface="Palatino Linotype" pitchFamily="18" charset="0"/>
              </a:rPr>
              <a:t> in a person with humoral immunity deficiency, as well in those diseases for which they do not exist; </a:t>
            </a:r>
            <a:r>
              <a:rPr lang="en-US" sz="1750" b="1" i="1" dirty="0">
                <a:solidFill>
                  <a:srgbClr val="FF0000"/>
                </a:solidFill>
                <a:latin typeface="Palatino Linotype" pitchFamily="18" charset="0"/>
              </a:rPr>
              <a:t>Small pox, Hepatitis A, Rubella (in the first trimester of pregnancy)</a:t>
            </a:r>
            <a:endParaRPr lang="en-US" sz="1750" dirty="0">
              <a:latin typeface="Palatino Linotype" pitchFamily="18" charset="0"/>
            </a:endParaRPr>
          </a:p>
          <a:p>
            <a:endParaRPr lang="en-US" sz="1800" dirty="0"/>
          </a:p>
        </p:txBody>
      </p:sp>
      <p:sp>
        <p:nvSpPr>
          <p:cNvPr id="4" name="Rectangle 3"/>
          <p:cNvSpPr/>
          <p:nvPr/>
        </p:nvSpPr>
        <p:spPr>
          <a:xfrm>
            <a:off x="251520" y="836712"/>
            <a:ext cx="8640960" cy="707886"/>
          </a:xfrm>
          <a:prstGeom prst="rect">
            <a:avLst/>
          </a:prstGeom>
          <a:solidFill>
            <a:schemeClr val="accent3">
              <a:lumMod val="40000"/>
              <a:lumOff val="60000"/>
            </a:schemeClr>
          </a:solidFill>
        </p:spPr>
        <p:txBody>
          <a:bodyPr wrap="square">
            <a:spAutoFit/>
          </a:bodyPr>
          <a:lstStyle/>
          <a:p>
            <a:pPr algn="ctr"/>
            <a:r>
              <a:rPr lang="en-US" sz="2000" dirty="0">
                <a:latin typeface="Palatino Linotype" pitchFamily="18" charset="0"/>
              </a:rPr>
              <a:t>Immunoglobulins are most commonly used obtained by the pool of plasma from a large number of people</a:t>
            </a:r>
            <a:endParaRPr lang="sr-Cyrl-RS" sz="2000" dirty="0">
              <a:latin typeface="Palatino Linotype"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2276872"/>
            <a:ext cx="8784976" cy="1512168"/>
          </a:xfrm>
          <a:solidFill>
            <a:schemeClr val="bg2">
              <a:lumMod val="75000"/>
            </a:schemeClr>
          </a:solidFill>
          <a:ln>
            <a:solidFill>
              <a:schemeClr val="bg2">
                <a:lumMod val="50000"/>
              </a:schemeClr>
            </a:solidFill>
            <a:prstDash val="sysDash"/>
          </a:ln>
        </p:spPr>
        <p:txBody>
          <a:bodyPr>
            <a:normAutofit/>
          </a:bodyPr>
          <a:lstStyle/>
          <a:p>
            <a:pPr>
              <a:spcAft>
                <a:spcPts val="0"/>
              </a:spcAft>
            </a:pPr>
            <a:r>
              <a:rPr lang="en-US" sz="2800" b="1" dirty="0">
                <a:latin typeface="Palatino Linotype" pitchFamily="18" charset="0"/>
                <a:cs typeface="Arial" pitchFamily="34" charset="0"/>
              </a:rPr>
              <a:t>MONOCLONAL ANTIBODIES</a:t>
            </a:r>
            <a:endParaRPr lang="en-US" sz="2800" dirty="0">
              <a:latin typeface="Palatino Linotype" pitchFamily="18" charset="0"/>
              <a:cs typeface="Arial" pitchFamily="34" charset="0"/>
            </a:endParaRPr>
          </a:p>
        </p:txBody>
      </p:sp>
      <p:sp>
        <p:nvSpPr>
          <p:cNvPr id="3" name="Rectangle 2"/>
          <p:cNvSpPr/>
          <p:nvPr/>
        </p:nvSpPr>
        <p:spPr>
          <a:xfrm>
            <a:off x="1763688" y="4437112"/>
            <a:ext cx="5544616" cy="677108"/>
          </a:xfrm>
          <a:prstGeom prst="rect">
            <a:avLst/>
          </a:prstGeom>
        </p:spPr>
        <p:txBody>
          <a:bodyPr wrap="square">
            <a:spAutoFit/>
          </a:bodyPr>
          <a:lstStyle/>
          <a:p>
            <a:pPr algn="ctr">
              <a:spcAft>
                <a:spcPts val="0"/>
              </a:spcAft>
            </a:pPr>
            <a:r>
              <a:rPr lang="sr-Latn-RS" sz="1900" b="1" i="1" dirty="0">
                <a:solidFill>
                  <a:schemeClr val="tx2">
                    <a:lumMod val="50000"/>
                  </a:schemeClr>
                </a:solidFill>
                <a:latin typeface="Palatino Linotype" pitchFamily="18" charset="0"/>
                <a:ea typeface="Times New Roman"/>
              </a:rPr>
              <a:t>Production technology</a:t>
            </a:r>
            <a:r>
              <a:rPr lang="en-US" sz="1900" b="1" i="1" dirty="0">
                <a:solidFill>
                  <a:schemeClr val="tx2">
                    <a:lumMod val="50000"/>
                  </a:schemeClr>
                </a:solidFill>
                <a:latin typeface="Palatino Linotype" pitchFamily="18" charset="0"/>
                <a:ea typeface="Times New Roman"/>
              </a:rPr>
              <a:t> behind monoclonal antibodies and their therapeutic application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188640"/>
            <a:ext cx="9144000" cy="648072"/>
          </a:xfrm>
          <a:solidFill>
            <a:schemeClr val="bg1"/>
          </a:solidFill>
        </p:spPr>
        <p:txBody>
          <a:bodyPr>
            <a:noAutofit/>
          </a:bodyPr>
          <a:lstStyle/>
          <a:p>
            <a:pPr algn="r"/>
            <a:r>
              <a:rPr lang="sr-Cyrl-RS" sz="2500" b="1" i="1" dirty="0">
                <a:solidFill>
                  <a:srgbClr val="C00000"/>
                </a:solidFill>
                <a:latin typeface="Palatino Linotype" pitchFamily="18" charset="0"/>
              </a:rPr>
              <a:t>...</a:t>
            </a:r>
            <a:r>
              <a:rPr lang="en-US" sz="2500" b="1" i="1" dirty="0">
                <a:solidFill>
                  <a:srgbClr val="C00000"/>
                </a:solidFill>
                <a:latin typeface="Palatino Linotype" pitchFamily="18" charset="0"/>
              </a:rPr>
              <a:t>Let's remember</a:t>
            </a:r>
            <a:br>
              <a:rPr lang="sr-Cyrl-RS" sz="2500" b="1" i="1" dirty="0">
                <a:solidFill>
                  <a:srgbClr val="C00000"/>
                </a:solidFill>
                <a:latin typeface="Palatino Linotype" pitchFamily="18" charset="0"/>
              </a:rPr>
            </a:br>
            <a:endParaRPr lang="en-US" sz="2500" b="1" i="1" dirty="0">
              <a:solidFill>
                <a:srgbClr val="C00000"/>
              </a:solidFill>
              <a:latin typeface="Palatino Linotype" pitchFamily="18" charset="0"/>
            </a:endParaRPr>
          </a:p>
        </p:txBody>
      </p:sp>
      <p:sp>
        <p:nvSpPr>
          <p:cNvPr id="7171" name="Rectangle 3"/>
          <p:cNvSpPr>
            <a:spLocks noGrp="1" noChangeArrowheads="1"/>
          </p:cNvSpPr>
          <p:nvPr>
            <p:ph type="body" idx="1"/>
          </p:nvPr>
        </p:nvSpPr>
        <p:spPr>
          <a:xfrm>
            <a:off x="3995936" y="2060848"/>
            <a:ext cx="4896543" cy="4608512"/>
          </a:xfrm>
          <a:solidFill>
            <a:schemeClr val="bg1">
              <a:lumMod val="95000"/>
            </a:schemeClr>
          </a:solidFill>
          <a:ln>
            <a:solidFill>
              <a:schemeClr val="bg1">
                <a:lumMod val="95000"/>
              </a:schemeClr>
            </a:solidFill>
          </a:ln>
        </p:spPr>
        <p:txBody>
          <a:bodyPr>
            <a:normAutofit lnSpcReduction="10000"/>
          </a:bodyPr>
          <a:lstStyle/>
          <a:p>
            <a:pPr marL="0" indent="0" algn="r" eaLnBrk="1" hangingPunct="1">
              <a:buFont typeface="Wingdings" pitchFamily="2" charset="2"/>
              <a:buNone/>
            </a:pPr>
            <a:endParaRPr lang="sr-Cyrl-CS" sz="1800" dirty="0">
              <a:latin typeface="Palatino Linotype" pitchFamily="18" charset="0"/>
            </a:endParaRPr>
          </a:p>
          <a:p>
            <a:pPr marL="0" indent="0" algn="r">
              <a:buNone/>
            </a:pPr>
            <a:r>
              <a:rPr lang="en-US" sz="1800" dirty="0">
                <a:latin typeface="Palatino Linotype" pitchFamily="18" charset="0"/>
              </a:rPr>
              <a:t>At Molecule</a:t>
            </a:r>
            <a:r>
              <a:rPr lang="sr-Cyrl-CS" sz="1800" dirty="0">
                <a:latin typeface="Palatino Linotype" pitchFamily="18" charset="0"/>
              </a:rPr>
              <a:t> </a:t>
            </a:r>
            <a:r>
              <a:rPr lang="en-US" sz="1800" dirty="0">
                <a:latin typeface="Palatino Linotype" pitchFamily="18" charset="0"/>
              </a:rPr>
              <a:t>- </a:t>
            </a:r>
            <a:r>
              <a:rPr lang="en-US" sz="1800" dirty="0">
                <a:solidFill>
                  <a:srgbClr val="FF0000"/>
                </a:solidFill>
                <a:latin typeface="Palatino Linotype" pitchFamily="18" charset="0"/>
              </a:rPr>
              <a:t>two identical heavy </a:t>
            </a:r>
            <a:r>
              <a:rPr lang="sr-Cyrl-CS" sz="1800" dirty="0">
                <a:solidFill>
                  <a:srgbClr val="FF0000"/>
                </a:solidFill>
                <a:latin typeface="Palatino Linotype" pitchFamily="18" charset="0"/>
              </a:rPr>
              <a:t>(</a:t>
            </a:r>
            <a:r>
              <a:rPr lang="en-US" sz="1800" dirty="0">
                <a:solidFill>
                  <a:srgbClr val="FF0000"/>
                </a:solidFill>
                <a:latin typeface="Palatino Linotype" pitchFamily="18" charset="0"/>
              </a:rPr>
              <a:t>H</a:t>
            </a:r>
            <a:r>
              <a:rPr lang="sr-Cyrl-CS" sz="1800" dirty="0">
                <a:solidFill>
                  <a:srgbClr val="FF0000"/>
                </a:solidFill>
                <a:latin typeface="Palatino Linotype" pitchFamily="18" charset="0"/>
              </a:rPr>
              <a:t>) </a:t>
            </a:r>
            <a:r>
              <a:rPr lang="en-US" sz="1800" dirty="0">
                <a:latin typeface="Palatino Linotype" pitchFamily="18" charset="0"/>
              </a:rPr>
              <a:t>and </a:t>
            </a:r>
            <a:r>
              <a:rPr lang="en-US" sz="1800" dirty="0">
                <a:solidFill>
                  <a:srgbClr val="FF0000"/>
                </a:solidFill>
                <a:latin typeface="Palatino Linotype" pitchFamily="18" charset="0"/>
              </a:rPr>
              <a:t>two</a:t>
            </a:r>
            <a:r>
              <a:rPr lang="en-US" sz="1800" dirty="0">
                <a:latin typeface="Palatino Linotype" pitchFamily="18" charset="0"/>
              </a:rPr>
              <a:t> </a:t>
            </a:r>
            <a:r>
              <a:rPr lang="en-US" sz="1800" dirty="0">
                <a:solidFill>
                  <a:srgbClr val="FF0000"/>
                </a:solidFill>
                <a:latin typeface="Palatino Linotype" pitchFamily="18" charset="0"/>
              </a:rPr>
              <a:t>identical light chain </a:t>
            </a:r>
            <a:r>
              <a:rPr lang="sr-Cyrl-CS" sz="1800" dirty="0">
                <a:solidFill>
                  <a:srgbClr val="FF0000"/>
                </a:solidFill>
                <a:latin typeface="Palatino Linotype" pitchFamily="18" charset="0"/>
              </a:rPr>
              <a:t>(</a:t>
            </a:r>
            <a:r>
              <a:rPr lang="en-US" sz="1800" dirty="0">
                <a:solidFill>
                  <a:srgbClr val="FF0000"/>
                </a:solidFill>
                <a:latin typeface="Palatino Linotype" pitchFamily="18" charset="0"/>
              </a:rPr>
              <a:t>L</a:t>
            </a:r>
            <a:r>
              <a:rPr lang="sr-Cyrl-CS" sz="1800" dirty="0">
                <a:solidFill>
                  <a:srgbClr val="FF0000"/>
                </a:solidFill>
                <a:latin typeface="Palatino Linotype" pitchFamily="18" charset="0"/>
              </a:rPr>
              <a:t>)</a:t>
            </a:r>
            <a:endParaRPr lang="sr-Cyrl-CS" sz="1800" dirty="0">
              <a:latin typeface="Palatino Linotype" pitchFamily="18" charset="0"/>
            </a:endParaRPr>
          </a:p>
          <a:p>
            <a:pPr marL="0" indent="0" algn="r">
              <a:buNone/>
            </a:pPr>
            <a:r>
              <a:rPr lang="sr-Cyrl-CS" sz="1800" dirty="0">
                <a:latin typeface="Palatino Linotype" pitchFamily="18" charset="0"/>
              </a:rPr>
              <a:t>                                       </a:t>
            </a:r>
            <a:r>
              <a:rPr lang="en-US" sz="1800" dirty="0">
                <a:latin typeface="Palatino Linotype" pitchFamily="18" charset="0"/>
              </a:rPr>
              <a:t>Each chain has one </a:t>
            </a:r>
            <a:r>
              <a:rPr lang="en-US" sz="1800" dirty="0">
                <a:solidFill>
                  <a:srgbClr val="0070C0"/>
                </a:solidFill>
                <a:latin typeface="Palatino Linotype" pitchFamily="18" charset="0"/>
              </a:rPr>
              <a:t>variable</a:t>
            </a:r>
            <a:r>
              <a:rPr lang="sr-Cyrl-CS" sz="1800" dirty="0">
                <a:solidFill>
                  <a:srgbClr val="0070C0"/>
                </a:solidFill>
                <a:latin typeface="Palatino Linotype" pitchFamily="18" charset="0"/>
              </a:rPr>
              <a:t> </a:t>
            </a:r>
            <a:r>
              <a:rPr lang="sr-Cyrl-CS" sz="1800" dirty="0">
                <a:solidFill>
                  <a:schemeClr val="accent1"/>
                </a:solidFill>
                <a:latin typeface="Palatino Linotype" pitchFamily="18" charset="0"/>
              </a:rPr>
              <a:t>(</a:t>
            </a:r>
            <a:r>
              <a:rPr lang="en-US" sz="1800" dirty="0">
                <a:solidFill>
                  <a:schemeClr val="accent1"/>
                </a:solidFill>
                <a:latin typeface="Palatino Linotype" pitchFamily="18" charset="0"/>
              </a:rPr>
              <a:t>V</a:t>
            </a:r>
            <a:r>
              <a:rPr lang="sr-Cyrl-CS" sz="1800" dirty="0">
                <a:solidFill>
                  <a:schemeClr val="accent1"/>
                </a:solidFill>
                <a:latin typeface="Palatino Linotype" pitchFamily="18" charset="0"/>
              </a:rPr>
              <a:t>) </a:t>
            </a:r>
            <a:r>
              <a:rPr lang="en-US" sz="1800" dirty="0">
                <a:latin typeface="Palatino Linotype" pitchFamily="18" charset="0"/>
              </a:rPr>
              <a:t>And a </a:t>
            </a:r>
            <a:r>
              <a:rPr lang="en-US" sz="1800" dirty="0">
                <a:solidFill>
                  <a:schemeClr val="accent1"/>
                </a:solidFill>
                <a:latin typeface="Palatino Linotype" pitchFamily="18" charset="0"/>
              </a:rPr>
              <a:t>constant </a:t>
            </a:r>
            <a:r>
              <a:rPr lang="sr-Cyrl-CS" sz="1800" dirty="0">
                <a:solidFill>
                  <a:schemeClr val="accent1"/>
                </a:solidFill>
                <a:latin typeface="Palatino Linotype" pitchFamily="18" charset="0"/>
              </a:rPr>
              <a:t>(</a:t>
            </a:r>
            <a:r>
              <a:rPr lang="en-US" sz="1800" dirty="0">
                <a:solidFill>
                  <a:schemeClr val="accent1"/>
                </a:solidFill>
                <a:latin typeface="Palatino Linotype" pitchFamily="18" charset="0"/>
              </a:rPr>
              <a:t>C</a:t>
            </a:r>
            <a:r>
              <a:rPr lang="sr-Cyrl-CS" sz="1800" dirty="0">
                <a:solidFill>
                  <a:schemeClr val="accent1"/>
                </a:solidFill>
                <a:latin typeface="Palatino Linotype" pitchFamily="18" charset="0"/>
              </a:rPr>
              <a:t>) </a:t>
            </a:r>
            <a:r>
              <a:rPr lang="en-US" sz="1800" dirty="0">
                <a:latin typeface="Palatino Linotype" pitchFamily="18" charset="0"/>
              </a:rPr>
              <a:t>region.</a:t>
            </a:r>
            <a:endParaRPr lang="sr-Cyrl-CS" sz="1800" dirty="0">
              <a:latin typeface="Palatino Linotype" pitchFamily="18" charset="0"/>
            </a:endParaRPr>
          </a:p>
          <a:p>
            <a:pPr marL="0" indent="0" eaLnBrk="1" hangingPunct="1">
              <a:buFont typeface="Wingdings" pitchFamily="2" charset="2"/>
              <a:buNone/>
            </a:pPr>
            <a:endParaRPr lang="en-US" sz="1200" dirty="0">
              <a:latin typeface="Palatino Linotype" pitchFamily="18" charset="0"/>
            </a:endParaRPr>
          </a:p>
          <a:p>
            <a:pPr marL="0" indent="0" algn="r" eaLnBrk="1" hangingPunct="1">
              <a:buFont typeface="Wingdings" pitchFamily="2" charset="2"/>
              <a:buNone/>
            </a:pPr>
            <a:endParaRPr lang="sr-Cyrl-CS" sz="1800" dirty="0">
              <a:latin typeface="Palatino Linotype" pitchFamily="18" charset="0"/>
            </a:endParaRPr>
          </a:p>
          <a:p>
            <a:pPr marL="0" indent="0" algn="r" eaLnBrk="1" hangingPunct="1">
              <a:buFont typeface="Wingdings" pitchFamily="2" charset="2"/>
              <a:buNone/>
            </a:pPr>
            <a:r>
              <a:rPr lang="en-US" sz="1800" dirty="0">
                <a:latin typeface="Palatino Linotype" pitchFamily="18" charset="0"/>
              </a:rPr>
              <a:t>Inter-chain and inside the chain S-S they hold chains together</a:t>
            </a:r>
            <a:r>
              <a:rPr lang="sr-Cyrl-CS" sz="1800" dirty="0">
                <a:latin typeface="Palatino Linotype" pitchFamily="18" charset="0"/>
              </a:rPr>
              <a:t> </a:t>
            </a:r>
            <a:r>
              <a:rPr lang="en-US" sz="1800" dirty="0">
                <a:latin typeface="Palatino Linotype" pitchFamily="18" charset="0"/>
              </a:rPr>
              <a:t>they are the basis of the tertiary structures - conformation</a:t>
            </a:r>
            <a:r>
              <a:rPr lang="sr-Cyrl-CS" sz="1800" dirty="0">
                <a:latin typeface="Palatino Linotype" pitchFamily="18" charset="0"/>
              </a:rPr>
              <a:t>.</a:t>
            </a:r>
          </a:p>
          <a:p>
            <a:pPr marL="0" indent="0" algn="r" eaLnBrk="1" hangingPunct="1">
              <a:buFont typeface="Wingdings" pitchFamily="2" charset="2"/>
              <a:buNone/>
            </a:pPr>
            <a:r>
              <a:rPr lang="sr-Cyrl-CS" sz="1800" dirty="0">
                <a:latin typeface="Palatino Linotype" pitchFamily="18" charset="0"/>
              </a:rPr>
              <a:t> </a:t>
            </a:r>
          </a:p>
          <a:p>
            <a:pPr marL="0" indent="0" algn="r" eaLnBrk="1" hangingPunct="1">
              <a:buFont typeface="Wingdings" pitchFamily="2" charset="2"/>
              <a:buNone/>
            </a:pPr>
            <a:endParaRPr lang="sr-Cyrl-RS" sz="1800" dirty="0">
              <a:latin typeface="Palatino Linotype" pitchFamily="18" charset="0"/>
            </a:endParaRPr>
          </a:p>
          <a:p>
            <a:pPr marL="0" indent="0" algn="r">
              <a:buNone/>
            </a:pPr>
            <a:r>
              <a:rPr lang="en-US" sz="1800" dirty="0">
                <a:solidFill>
                  <a:srgbClr val="FF0000"/>
                </a:solidFill>
                <a:latin typeface="Palatino Linotype" pitchFamily="18" charset="0"/>
              </a:rPr>
              <a:t>L</a:t>
            </a:r>
            <a:r>
              <a:rPr lang="en-US" sz="1800" dirty="0">
                <a:latin typeface="Palatino Linotype" pitchFamily="18" charset="0"/>
              </a:rPr>
              <a:t> chain consists of one </a:t>
            </a:r>
            <a:r>
              <a:rPr lang="en-US" sz="1800" dirty="0">
                <a:solidFill>
                  <a:schemeClr val="accent1"/>
                </a:solidFill>
                <a:latin typeface="Palatino Linotype" pitchFamily="18" charset="0"/>
              </a:rPr>
              <a:t>V</a:t>
            </a:r>
            <a:r>
              <a:rPr lang="sr-Cyrl-CS" sz="1800" dirty="0">
                <a:latin typeface="Palatino Linotype" pitchFamily="18" charset="0"/>
              </a:rPr>
              <a:t> </a:t>
            </a:r>
            <a:r>
              <a:rPr lang="en-US" sz="1800" dirty="0">
                <a:latin typeface="Palatino Linotype" pitchFamily="18" charset="0"/>
              </a:rPr>
              <a:t>and one </a:t>
            </a:r>
            <a:r>
              <a:rPr lang="sr-Cyrl-CS" sz="1800" dirty="0">
                <a:solidFill>
                  <a:schemeClr val="accent1"/>
                </a:solidFill>
                <a:latin typeface="Palatino Linotype" pitchFamily="18" charset="0"/>
              </a:rPr>
              <a:t>С</a:t>
            </a:r>
            <a:r>
              <a:rPr lang="sr-Cyrl-CS" sz="1800" dirty="0">
                <a:latin typeface="Palatino Linotype" pitchFamily="18" charset="0"/>
              </a:rPr>
              <a:t> </a:t>
            </a:r>
            <a:r>
              <a:rPr lang="en-US" sz="1800" dirty="0">
                <a:latin typeface="Palatino Linotype" pitchFamily="18" charset="0"/>
              </a:rPr>
              <a:t>domain</a:t>
            </a:r>
            <a:r>
              <a:rPr lang="sr-Cyrl-CS" sz="1800" dirty="0">
                <a:latin typeface="Palatino Linotype" pitchFamily="18" charset="0"/>
              </a:rPr>
              <a:t>.</a:t>
            </a:r>
          </a:p>
          <a:p>
            <a:pPr marL="0" indent="0" algn="r">
              <a:buNone/>
            </a:pPr>
            <a:r>
              <a:rPr lang="en-US" sz="1800" dirty="0">
                <a:solidFill>
                  <a:srgbClr val="FF0000"/>
                </a:solidFill>
                <a:latin typeface="Palatino Linotype" pitchFamily="18" charset="0"/>
              </a:rPr>
              <a:t>H</a:t>
            </a:r>
            <a:r>
              <a:rPr lang="sr-Cyrl-CS" sz="1800" dirty="0">
                <a:latin typeface="Palatino Linotype" pitchFamily="18" charset="0"/>
              </a:rPr>
              <a:t> </a:t>
            </a:r>
            <a:r>
              <a:rPr lang="en-US" sz="1800" dirty="0">
                <a:latin typeface="Palatino Linotype" pitchFamily="18" charset="0"/>
              </a:rPr>
              <a:t>the chain has one </a:t>
            </a:r>
            <a:r>
              <a:rPr lang="en-US" sz="1800" dirty="0">
                <a:solidFill>
                  <a:schemeClr val="accent1"/>
                </a:solidFill>
                <a:latin typeface="Palatino Linotype" pitchFamily="18" charset="0"/>
              </a:rPr>
              <a:t>V</a:t>
            </a:r>
            <a:r>
              <a:rPr lang="sr-Cyrl-CS" sz="1800" dirty="0">
                <a:latin typeface="Palatino Linotype" pitchFamily="18" charset="0"/>
              </a:rPr>
              <a:t> </a:t>
            </a:r>
            <a:r>
              <a:rPr lang="en-US" sz="1800" dirty="0">
                <a:latin typeface="Palatino Linotype" pitchFamily="18" charset="0"/>
              </a:rPr>
              <a:t>and three or four </a:t>
            </a:r>
            <a:r>
              <a:rPr lang="sr-Cyrl-CS" sz="1800" dirty="0">
                <a:solidFill>
                  <a:schemeClr val="accent1"/>
                </a:solidFill>
                <a:latin typeface="Palatino Linotype" pitchFamily="18" charset="0"/>
              </a:rPr>
              <a:t>С</a:t>
            </a:r>
            <a:r>
              <a:rPr lang="sr-Cyrl-CS" sz="1800" dirty="0">
                <a:latin typeface="Palatino Linotype" pitchFamily="18" charset="0"/>
              </a:rPr>
              <a:t> </a:t>
            </a:r>
            <a:r>
              <a:rPr lang="en-US" sz="1800" dirty="0">
                <a:latin typeface="Palatino Linotype" pitchFamily="18" charset="0"/>
              </a:rPr>
              <a:t>domain</a:t>
            </a:r>
            <a:r>
              <a:rPr lang="sr-Cyrl-CS" sz="1800" dirty="0">
                <a:latin typeface="Palatino Linotype" pitchFamily="18" charset="0"/>
              </a:rPr>
              <a:t>.</a:t>
            </a:r>
          </a:p>
          <a:p>
            <a:pPr marL="0" indent="0" algn="r" eaLnBrk="1" hangingPunct="1">
              <a:buFont typeface="Wingdings" pitchFamily="2" charset="2"/>
              <a:buNone/>
            </a:pPr>
            <a:r>
              <a:rPr lang="sr-Cyrl-CS" sz="1800" dirty="0">
                <a:latin typeface="Palatino Linotype" pitchFamily="18" charset="0"/>
              </a:rPr>
              <a:t> </a:t>
            </a:r>
          </a:p>
        </p:txBody>
      </p:sp>
      <p:sp>
        <p:nvSpPr>
          <p:cNvPr id="5" name="Rectangle 4"/>
          <p:cNvSpPr/>
          <p:nvPr/>
        </p:nvSpPr>
        <p:spPr>
          <a:xfrm>
            <a:off x="144112" y="1443009"/>
            <a:ext cx="8748368" cy="461665"/>
          </a:xfrm>
          <a:prstGeom prst="rect">
            <a:avLst/>
          </a:prstGeom>
          <a:solidFill>
            <a:schemeClr val="bg1">
              <a:lumMod val="95000"/>
            </a:schemeClr>
          </a:solidFill>
        </p:spPr>
        <p:txBody>
          <a:bodyPr wrap="square">
            <a:spAutoFit/>
          </a:bodyPr>
          <a:lstStyle/>
          <a:p>
            <a:pPr algn="ctr"/>
            <a:r>
              <a:rPr lang="en-US" sz="2400" b="1" dirty="0">
                <a:latin typeface="Palatino Linotype" pitchFamily="18" charset="0"/>
              </a:rPr>
              <a:t>Antibody </a:t>
            </a:r>
            <a:r>
              <a:rPr lang="sr-Cyrl-CS" sz="2400" b="1" dirty="0">
                <a:latin typeface="Palatino Linotype" pitchFamily="18" charset="0"/>
              </a:rPr>
              <a:t>(</a:t>
            </a:r>
            <a:r>
              <a:rPr lang="sr-Cyrl-BA" sz="2400" b="1" dirty="0">
                <a:latin typeface="Palatino Linotype" pitchFamily="18" charset="0"/>
              </a:rPr>
              <a:t>А</a:t>
            </a:r>
            <a:r>
              <a:rPr lang="en-US" sz="2400" b="1" dirty="0">
                <a:latin typeface="Palatino Linotype" pitchFamily="18" charset="0"/>
              </a:rPr>
              <a:t>t) = immunoglobulin</a:t>
            </a:r>
            <a:r>
              <a:rPr lang="sr-Cyrl-CS" sz="2400" b="1" dirty="0">
                <a:latin typeface="Palatino Linotype" pitchFamily="18" charset="0"/>
              </a:rPr>
              <a:t> </a:t>
            </a:r>
            <a:r>
              <a:rPr lang="en-US" sz="2400" b="1" dirty="0">
                <a:latin typeface="Palatino Linotype" pitchFamily="18" charset="0"/>
              </a:rPr>
              <a:t>(</a:t>
            </a:r>
            <a:r>
              <a:rPr lang="en-US" sz="2400" b="1" dirty="0" err="1">
                <a:latin typeface="Palatino Linotype" pitchFamily="18" charset="0"/>
              </a:rPr>
              <a:t>Ig</a:t>
            </a:r>
            <a:r>
              <a:rPr lang="en-US" sz="2400" b="1" dirty="0">
                <a:latin typeface="Palatino Linotype" pitchFamily="18" charset="0"/>
              </a:rPr>
              <a:t>) = </a:t>
            </a:r>
            <a:r>
              <a:rPr lang="el-GR" sz="2400" b="1" dirty="0">
                <a:latin typeface="Palatino Linotype" pitchFamily="18" charset="0"/>
              </a:rPr>
              <a:t>γ</a:t>
            </a:r>
            <a:r>
              <a:rPr lang="en-US" sz="2400" b="1" dirty="0">
                <a:latin typeface="Palatino Linotype" pitchFamily="18" charset="0"/>
              </a:rPr>
              <a:t> globulin</a:t>
            </a:r>
            <a:endParaRPr lang="sr-Cyrl-CS" sz="2400" b="1" dirty="0">
              <a:latin typeface="Palatino Linotype" pitchFamily="18" charset="0"/>
            </a:endParaRPr>
          </a:p>
        </p:txBody>
      </p:sp>
      <p:sp>
        <p:nvSpPr>
          <p:cNvPr id="6" name="Rectangle 2"/>
          <p:cNvSpPr txBox="1">
            <a:spLocks noChangeArrowheads="1"/>
          </p:cNvSpPr>
          <p:nvPr/>
        </p:nvSpPr>
        <p:spPr>
          <a:xfrm>
            <a:off x="144112" y="548680"/>
            <a:ext cx="9001000" cy="792088"/>
          </a:xfrm>
          <a:prstGeom prst="rect">
            <a:avLst/>
          </a:prstGeom>
          <a:solidFill>
            <a:schemeClr val="bg1"/>
          </a:solidFill>
        </p:spPr>
        <p:txBody>
          <a:bodyPr vert="horz" lIns="91440" tIns="45720" rIns="91440" bIns="45720" rtlCol="0" anchor="ctr">
            <a:noAutofit/>
          </a:bodyPr>
          <a:lstStyle/>
          <a:p>
            <a:pPr lvl="0" algn="ctr">
              <a:spcBef>
                <a:spcPct val="0"/>
              </a:spcBef>
              <a:defRPr/>
            </a:pPr>
            <a:r>
              <a:rPr lang="en-US" sz="2800" b="1" dirty="0">
                <a:latin typeface="Palatino Linotype" pitchFamily="18" charset="0"/>
                <a:ea typeface="+mj-ea"/>
                <a:cs typeface="+mj-cs"/>
              </a:rPr>
              <a:t>Antibody Structure</a:t>
            </a:r>
            <a:endParaRPr kumimoji="0" lang="en-US" sz="2800" b="1" i="0" u="none" strike="noStrike" kern="1200" cap="none" spc="0" normalizeH="0" baseline="0" noProof="0" dirty="0">
              <a:ln>
                <a:noFill/>
              </a:ln>
              <a:solidFill>
                <a:schemeClr val="tx1"/>
              </a:solidFill>
              <a:effectLst/>
              <a:uLnTx/>
              <a:uFillTx/>
              <a:latin typeface="Palatino Linotype" pitchFamily="18" charset="0"/>
              <a:ea typeface="+mj-ea"/>
              <a:cs typeface="+mj-cs"/>
            </a:endParaRPr>
          </a:p>
        </p:txBody>
      </p:sp>
      <p:pic>
        <p:nvPicPr>
          <p:cNvPr id="3" name="Picture 2">
            <a:extLst>
              <a:ext uri="{FF2B5EF4-FFF2-40B4-BE49-F238E27FC236}">
                <a16:creationId xmlns:a16="http://schemas.microsoft.com/office/drawing/2014/main" id="{03F5F3C3-604D-E9A6-2F0C-8BE5C45A8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06916"/>
            <a:ext cx="3995936" cy="4662444"/>
          </a:xfrm>
          <a:prstGeom prst="rect">
            <a:avLst/>
          </a:prstGeom>
        </p:spPr>
      </p:pic>
    </p:spTree>
    <p:extLst>
      <p:ext uri="{BB962C8B-B14F-4D97-AF65-F5344CB8AC3E}">
        <p14:creationId xmlns:p14="http://schemas.microsoft.com/office/powerpoint/2010/main" val="3781983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4500564" y="0"/>
            <a:ext cx="4643437" cy="6858000"/>
          </a:xfrm>
          <a:solidFill>
            <a:schemeClr val="bg1">
              <a:lumMod val="95000"/>
            </a:schemeClr>
          </a:solidFill>
          <a:ln>
            <a:solidFill>
              <a:schemeClr val="bg1">
                <a:lumMod val="95000"/>
              </a:schemeClr>
            </a:solidFill>
          </a:ln>
        </p:spPr>
        <p:txBody>
          <a:bodyPr rtlCol="0">
            <a:normAutofit fontScale="47500" lnSpcReduction="20000"/>
          </a:bodyPr>
          <a:lstStyle/>
          <a:p>
            <a:pPr marL="0" indent="0" eaLnBrk="1" fontAlgn="auto" hangingPunct="1">
              <a:lnSpc>
                <a:spcPct val="80000"/>
              </a:lnSpc>
              <a:spcAft>
                <a:spcPts val="0"/>
              </a:spcAft>
              <a:buFont typeface="Wingdings" pitchFamily="2" charset="2"/>
              <a:buNone/>
              <a:defRPr/>
            </a:pPr>
            <a:endParaRPr lang="sr-Cyrl-CS" sz="2500" dirty="0">
              <a:latin typeface="Palatino Linotype" pitchFamily="18" charset="0"/>
            </a:endParaRPr>
          </a:p>
          <a:p>
            <a:pPr marL="0" indent="0" eaLnBrk="1" fontAlgn="auto" hangingPunct="1">
              <a:lnSpc>
                <a:spcPct val="120000"/>
              </a:lnSpc>
              <a:spcAft>
                <a:spcPts val="0"/>
              </a:spcAft>
              <a:buFont typeface="Wingdings" pitchFamily="2" charset="2"/>
              <a:buNone/>
              <a:defRPr/>
            </a:pPr>
            <a:endParaRPr lang="en-US" sz="3800" dirty="0">
              <a:latin typeface="Palatino Linotype" pitchFamily="18" charset="0"/>
            </a:endParaRPr>
          </a:p>
          <a:p>
            <a:pPr marL="0" indent="0" eaLnBrk="1" fontAlgn="auto" hangingPunct="1">
              <a:lnSpc>
                <a:spcPct val="120000"/>
              </a:lnSpc>
              <a:spcAft>
                <a:spcPts val="0"/>
              </a:spcAft>
              <a:buFont typeface="Wingdings" pitchFamily="2" charset="2"/>
              <a:buNone/>
              <a:defRPr/>
            </a:pPr>
            <a:r>
              <a:rPr lang="en-US" sz="3800" dirty="0">
                <a:latin typeface="Palatino Linotype" pitchFamily="18" charset="0"/>
              </a:rPr>
              <a:t>Variable heavy chain region </a:t>
            </a:r>
            <a:r>
              <a:rPr lang="sr-Cyrl-CS" sz="3800" dirty="0">
                <a:latin typeface="Palatino Linotype" pitchFamily="18" charset="0"/>
              </a:rPr>
              <a:t>(</a:t>
            </a:r>
            <a:r>
              <a:rPr lang="en-US" sz="3800" dirty="0">
                <a:latin typeface="Palatino Linotype" pitchFamily="18" charset="0"/>
              </a:rPr>
              <a:t>V</a:t>
            </a:r>
            <a:r>
              <a:rPr lang="en-US" sz="3800" baseline="-25000" dirty="0">
                <a:latin typeface="Palatino Linotype" pitchFamily="18" charset="0"/>
              </a:rPr>
              <a:t>H</a:t>
            </a:r>
            <a:r>
              <a:rPr lang="sr-Cyrl-CS" sz="3800" dirty="0">
                <a:latin typeface="Palatino Linotype" pitchFamily="18" charset="0"/>
              </a:rPr>
              <a:t>) </a:t>
            </a:r>
            <a:r>
              <a:rPr lang="en-US" sz="3800" dirty="0">
                <a:latin typeface="Palatino Linotype" pitchFamily="18" charset="0"/>
              </a:rPr>
              <a:t>as well as the variable light chain region</a:t>
            </a:r>
            <a:r>
              <a:rPr lang="sr-Cyrl-CS" sz="3800" dirty="0">
                <a:latin typeface="Palatino Linotype" pitchFamily="18" charset="0"/>
              </a:rPr>
              <a:t> (</a:t>
            </a:r>
            <a:r>
              <a:rPr lang="en-US" sz="3800" dirty="0">
                <a:latin typeface="Palatino Linotype" pitchFamily="18" charset="0"/>
              </a:rPr>
              <a:t>V</a:t>
            </a:r>
            <a:r>
              <a:rPr lang="en-US" sz="3800" baseline="-25000" dirty="0">
                <a:latin typeface="Palatino Linotype" pitchFamily="18" charset="0"/>
              </a:rPr>
              <a:t>L</a:t>
            </a:r>
            <a:r>
              <a:rPr lang="sr-Cyrl-CS" sz="3800" dirty="0">
                <a:latin typeface="Palatino Linotype" pitchFamily="18" charset="0"/>
              </a:rPr>
              <a:t>) </a:t>
            </a:r>
            <a:r>
              <a:rPr lang="en-US" sz="3800" dirty="0">
                <a:latin typeface="Palatino Linotype" pitchFamily="18" charset="0"/>
              </a:rPr>
              <a:t>contains three hypervariable regions </a:t>
            </a:r>
            <a:r>
              <a:rPr lang="sr-Cyrl-CS" sz="3800" dirty="0">
                <a:solidFill>
                  <a:srgbClr val="C00000"/>
                </a:solidFill>
                <a:latin typeface="Palatino Linotype" pitchFamily="18" charset="0"/>
              </a:rPr>
              <a:t>(</a:t>
            </a:r>
            <a:r>
              <a:rPr lang="en-US" sz="3800" dirty="0">
                <a:solidFill>
                  <a:srgbClr val="C00000"/>
                </a:solidFill>
                <a:latin typeface="Palatino Linotype" pitchFamily="18" charset="0"/>
              </a:rPr>
              <a:t>CDR</a:t>
            </a:r>
            <a:r>
              <a:rPr lang="sr-Cyrl-CS" sz="3800" dirty="0">
                <a:solidFill>
                  <a:srgbClr val="C00000"/>
                </a:solidFill>
                <a:latin typeface="Palatino Linotype" pitchFamily="18" charset="0"/>
              </a:rPr>
              <a:t>)</a:t>
            </a:r>
            <a:r>
              <a:rPr lang="en-US" sz="3800" dirty="0">
                <a:solidFill>
                  <a:srgbClr val="C00000"/>
                </a:solidFill>
                <a:latin typeface="Palatino Linotype" pitchFamily="18" charset="0"/>
              </a:rPr>
              <a:t> Complementarity Determining Region</a:t>
            </a:r>
            <a:endParaRPr lang="en-US" sz="3800" dirty="0">
              <a:latin typeface="Palatino Linotype" pitchFamily="18" charset="0"/>
            </a:endParaRPr>
          </a:p>
          <a:p>
            <a:pPr eaLnBrk="1" fontAlgn="auto" hangingPunct="1">
              <a:lnSpc>
                <a:spcPct val="80000"/>
              </a:lnSpc>
              <a:spcAft>
                <a:spcPts val="0"/>
              </a:spcAft>
              <a:buFont typeface="Wingdings" pitchFamily="2" charset="2"/>
              <a:buNone/>
              <a:defRPr/>
            </a:pPr>
            <a:endParaRPr lang="sr-Cyrl-CS" sz="3800" dirty="0">
              <a:latin typeface="Palatino Linotype" pitchFamily="18" charset="0"/>
            </a:endParaRPr>
          </a:p>
          <a:p>
            <a:pPr marL="0" indent="0" eaLnBrk="1" fontAlgn="auto" hangingPunct="1">
              <a:lnSpc>
                <a:spcPct val="120000"/>
              </a:lnSpc>
              <a:spcAft>
                <a:spcPts val="0"/>
              </a:spcAft>
              <a:buFont typeface="Arial" charset="0"/>
              <a:buNone/>
              <a:defRPr/>
            </a:pPr>
            <a:r>
              <a:rPr lang="en-US" sz="3800" dirty="0">
                <a:solidFill>
                  <a:srgbClr val="C00000"/>
                </a:solidFill>
                <a:latin typeface="Palatino Linotype" pitchFamily="18" charset="0"/>
              </a:rPr>
              <a:t>The greatest variability is shown on CDR</a:t>
            </a:r>
            <a:r>
              <a:rPr lang="sr-Cyrl-CS" sz="3800" dirty="0">
                <a:solidFill>
                  <a:srgbClr val="C00000"/>
                </a:solidFill>
                <a:latin typeface="Palatino Linotype" pitchFamily="18" charset="0"/>
              </a:rPr>
              <a:t>3 </a:t>
            </a:r>
            <a:r>
              <a:rPr lang="en-US" sz="3800" dirty="0">
                <a:latin typeface="Palatino Linotype" pitchFamily="18" charset="0"/>
              </a:rPr>
              <a:t>located at the junction of the V and C regions</a:t>
            </a:r>
            <a:r>
              <a:rPr lang="sr-Cyrl-CS" sz="3800" dirty="0">
                <a:latin typeface="Palatino Linotype" pitchFamily="18" charset="0"/>
              </a:rPr>
              <a:t>.</a:t>
            </a:r>
            <a:r>
              <a:rPr lang="en-US" sz="3800" dirty="0">
                <a:latin typeface="Palatino Linotype" pitchFamily="18" charset="0"/>
              </a:rPr>
              <a:t> CDR3 most involved</a:t>
            </a:r>
            <a:r>
              <a:rPr lang="sr-Cyrl-RS" sz="3800" dirty="0">
                <a:latin typeface="Palatino Linotype" pitchFamily="18" charset="0"/>
              </a:rPr>
              <a:t> </a:t>
            </a:r>
            <a:r>
              <a:rPr lang="en-US" sz="3800" dirty="0">
                <a:latin typeface="Palatino Linotype" pitchFamily="18" charset="0"/>
              </a:rPr>
              <a:t>in the binding of antibodies to antigen</a:t>
            </a:r>
            <a:r>
              <a:rPr lang="sr-Cyrl-RS" sz="3800" dirty="0">
                <a:latin typeface="Palatino Linotype" pitchFamily="18" charset="0"/>
              </a:rPr>
              <a:t>. </a:t>
            </a:r>
            <a:endParaRPr lang="sr-Cyrl-CS" sz="3800" dirty="0">
              <a:latin typeface="Palatino Linotype" pitchFamily="18" charset="0"/>
            </a:endParaRPr>
          </a:p>
          <a:p>
            <a:pPr marL="0" indent="0" eaLnBrk="1" fontAlgn="auto" hangingPunct="1">
              <a:lnSpc>
                <a:spcPct val="120000"/>
              </a:lnSpc>
              <a:spcAft>
                <a:spcPts val="0"/>
              </a:spcAft>
              <a:buFont typeface="Wingdings" pitchFamily="2" charset="2"/>
              <a:buNone/>
              <a:defRPr/>
            </a:pPr>
            <a:endParaRPr lang="sr-Cyrl-RS" sz="3800" dirty="0">
              <a:solidFill>
                <a:srgbClr val="0070C0"/>
              </a:solidFill>
              <a:latin typeface="Palatino Linotype" pitchFamily="18" charset="0"/>
            </a:endParaRPr>
          </a:p>
          <a:p>
            <a:pPr marL="0" indent="0" eaLnBrk="1" fontAlgn="auto" hangingPunct="1">
              <a:lnSpc>
                <a:spcPct val="120000"/>
              </a:lnSpc>
              <a:spcAft>
                <a:spcPts val="0"/>
              </a:spcAft>
              <a:buFont typeface="Wingdings" pitchFamily="2" charset="2"/>
              <a:buNone/>
              <a:defRPr/>
            </a:pPr>
            <a:r>
              <a:rPr lang="en-US" sz="3800" b="1" dirty="0">
                <a:solidFill>
                  <a:srgbClr val="0000FF"/>
                </a:solidFill>
                <a:latin typeface="Palatino Linotype" pitchFamily="18" charset="0"/>
              </a:rPr>
              <a:t>Fab</a:t>
            </a:r>
            <a:r>
              <a:rPr lang="en-US" sz="3800" dirty="0">
                <a:solidFill>
                  <a:srgbClr val="0000FF"/>
                </a:solidFill>
                <a:latin typeface="Palatino Linotype" pitchFamily="18" charset="0"/>
              </a:rPr>
              <a:t> </a:t>
            </a:r>
            <a:r>
              <a:rPr lang="en-US" sz="3800" dirty="0">
                <a:latin typeface="Palatino Linotype" pitchFamily="18" charset="0"/>
              </a:rPr>
              <a:t>region is responsible for binding antigens</a:t>
            </a:r>
            <a:r>
              <a:rPr lang="sr-Cyrl-CS" sz="3800" dirty="0">
                <a:latin typeface="Palatino Linotype" pitchFamily="18" charset="0"/>
              </a:rPr>
              <a:t>.</a:t>
            </a:r>
            <a:endParaRPr lang="en-US" sz="3800" dirty="0">
              <a:latin typeface="Palatino Linotype" pitchFamily="18" charset="0"/>
            </a:endParaRPr>
          </a:p>
          <a:p>
            <a:pPr marL="0" indent="0" eaLnBrk="1" fontAlgn="auto" hangingPunct="1">
              <a:lnSpc>
                <a:spcPct val="120000"/>
              </a:lnSpc>
              <a:spcAft>
                <a:spcPts val="0"/>
              </a:spcAft>
              <a:buFont typeface="Wingdings" pitchFamily="2" charset="2"/>
              <a:buNone/>
              <a:defRPr/>
            </a:pPr>
            <a:endParaRPr lang="sr-Cyrl-CS" sz="3800" baseline="30000" dirty="0">
              <a:latin typeface="Palatino Linotype" pitchFamily="18" charset="0"/>
            </a:endParaRPr>
          </a:p>
          <a:p>
            <a:pPr marL="0" indent="0" eaLnBrk="1" fontAlgn="auto" hangingPunct="1">
              <a:lnSpc>
                <a:spcPct val="120000"/>
              </a:lnSpc>
              <a:spcAft>
                <a:spcPts val="0"/>
              </a:spcAft>
              <a:buFont typeface="Wingdings" pitchFamily="2" charset="2"/>
              <a:buNone/>
              <a:defRPr/>
            </a:pPr>
            <a:r>
              <a:rPr lang="en-US" sz="3800" b="1" dirty="0">
                <a:solidFill>
                  <a:srgbClr val="0000FF"/>
                </a:solidFill>
                <a:latin typeface="Palatino Linotype" pitchFamily="18" charset="0"/>
              </a:rPr>
              <a:t>Fc</a:t>
            </a:r>
            <a:r>
              <a:rPr lang="en-US" sz="3800" dirty="0">
                <a:solidFill>
                  <a:srgbClr val="0000FF"/>
                </a:solidFill>
                <a:latin typeface="Palatino Linotype" pitchFamily="18" charset="0"/>
              </a:rPr>
              <a:t> </a:t>
            </a:r>
            <a:r>
              <a:rPr lang="en-US" sz="3800" dirty="0">
                <a:latin typeface="Palatino Linotype" pitchFamily="18" charset="0"/>
              </a:rPr>
              <a:t>region is responsible for</a:t>
            </a:r>
            <a:r>
              <a:rPr lang="sr-Cyrl-CS" sz="3800" dirty="0">
                <a:latin typeface="Palatino Linotype" pitchFamily="18" charset="0"/>
              </a:rPr>
              <a:t> </a:t>
            </a:r>
            <a:r>
              <a:rPr lang="en-US" sz="3800" dirty="0">
                <a:latin typeface="Palatino Linotype" pitchFamily="18" charset="0"/>
              </a:rPr>
              <a:t>for biological activities and effector functions</a:t>
            </a:r>
            <a:r>
              <a:rPr lang="sr-Cyrl-CS" sz="3800" dirty="0">
                <a:latin typeface="Palatino Linotype" pitchFamily="18" charset="0"/>
              </a:rPr>
              <a:t>.</a:t>
            </a:r>
          </a:p>
          <a:p>
            <a:pPr marL="0" indent="0" eaLnBrk="1" fontAlgn="auto" hangingPunct="1">
              <a:lnSpc>
                <a:spcPct val="120000"/>
              </a:lnSpc>
              <a:spcAft>
                <a:spcPts val="0"/>
              </a:spcAft>
              <a:buFont typeface="Wingdings" pitchFamily="2" charset="2"/>
              <a:buNone/>
              <a:defRPr/>
            </a:pPr>
            <a:endParaRPr lang="sr-Cyrl-CS" sz="3800" dirty="0">
              <a:latin typeface="Palatino Linotype" pitchFamily="18" charset="0"/>
            </a:endParaRPr>
          </a:p>
          <a:p>
            <a:pPr marL="0" indent="0">
              <a:lnSpc>
                <a:spcPct val="120000"/>
              </a:lnSpc>
              <a:buNone/>
              <a:defRPr/>
            </a:pPr>
            <a:r>
              <a:rPr lang="en-US" sz="3800" dirty="0">
                <a:latin typeface="Palatino Linotype" pitchFamily="18" charset="0"/>
              </a:rPr>
              <a:t>Between</a:t>
            </a:r>
            <a:r>
              <a:rPr lang="sr-Cyrl-CS" sz="3800" dirty="0">
                <a:latin typeface="Palatino Linotype" pitchFamily="18" charset="0"/>
              </a:rPr>
              <a:t> </a:t>
            </a:r>
            <a:r>
              <a:rPr lang="en-US" sz="3800" dirty="0">
                <a:latin typeface="Palatino Linotype" pitchFamily="18" charset="0"/>
              </a:rPr>
              <a:t>Fab</a:t>
            </a:r>
            <a:r>
              <a:rPr lang="sr-Cyrl-CS" sz="3800" dirty="0">
                <a:latin typeface="Palatino Linotype" pitchFamily="18" charset="0"/>
              </a:rPr>
              <a:t> </a:t>
            </a:r>
            <a:r>
              <a:rPr lang="en-US" sz="3800" dirty="0">
                <a:latin typeface="Palatino Linotype" pitchFamily="18" charset="0"/>
              </a:rPr>
              <a:t>and</a:t>
            </a:r>
            <a:r>
              <a:rPr lang="sr-Cyrl-CS" sz="3800" dirty="0">
                <a:latin typeface="Palatino Linotype" pitchFamily="18" charset="0"/>
              </a:rPr>
              <a:t> </a:t>
            </a:r>
            <a:r>
              <a:rPr lang="en-US" sz="3800" dirty="0">
                <a:latin typeface="Palatino Linotype" pitchFamily="18" charset="0"/>
              </a:rPr>
              <a:t>Fc</a:t>
            </a:r>
            <a:r>
              <a:rPr lang="sr-Cyrl-CS" sz="3800" dirty="0">
                <a:latin typeface="Palatino Linotype" pitchFamily="18" charset="0"/>
              </a:rPr>
              <a:t> </a:t>
            </a:r>
            <a:r>
              <a:rPr lang="en-US" sz="3800" dirty="0">
                <a:latin typeface="Palatino Linotype" pitchFamily="18" charset="0"/>
              </a:rPr>
              <a:t>there is a region of the </a:t>
            </a:r>
            <a:r>
              <a:rPr lang="en-US" sz="3800" dirty="0">
                <a:solidFill>
                  <a:schemeClr val="accent3">
                    <a:lumMod val="75000"/>
                  </a:schemeClr>
                </a:solidFill>
                <a:latin typeface="Palatino Linotype" pitchFamily="18" charset="0"/>
              </a:rPr>
              <a:t>wrist</a:t>
            </a:r>
            <a:r>
              <a:rPr lang="en-US" sz="3800" dirty="0">
                <a:latin typeface="Palatino Linotype" pitchFamily="18" charset="0"/>
              </a:rPr>
              <a:t> or </a:t>
            </a:r>
            <a:r>
              <a:rPr lang="en-US" sz="3800" dirty="0">
                <a:solidFill>
                  <a:schemeClr val="accent3">
                    <a:lumMod val="75000"/>
                  </a:schemeClr>
                </a:solidFill>
                <a:latin typeface="Palatino Linotype" pitchFamily="18" charset="0"/>
              </a:rPr>
              <a:t>hinge.</a:t>
            </a:r>
            <a:r>
              <a:rPr lang="sr-Cyrl-CS" sz="3800" dirty="0">
                <a:solidFill>
                  <a:srgbClr val="0000FF"/>
                </a:solidFill>
                <a:latin typeface="Palatino Linotype" pitchFamily="18" charset="0"/>
              </a:rPr>
              <a:t> </a:t>
            </a:r>
            <a:r>
              <a:rPr lang="en-US" sz="3800" dirty="0">
                <a:latin typeface="Palatino Linotype" pitchFamily="18" charset="0"/>
              </a:rPr>
              <a:t>The hinge allows</a:t>
            </a:r>
            <a:r>
              <a:rPr lang="sr-Cyrl-CS" sz="3800" dirty="0">
                <a:latin typeface="Palatino Linotype" pitchFamily="18" charset="0"/>
              </a:rPr>
              <a:t> </a:t>
            </a:r>
            <a:r>
              <a:rPr lang="en-US" sz="3800" dirty="0">
                <a:latin typeface="Palatino Linotype" pitchFamily="18" charset="0"/>
              </a:rPr>
              <a:t>Fab regions of each antibody molecule to move</a:t>
            </a:r>
            <a:r>
              <a:rPr lang="sr-Cyrl-CS" sz="3800" dirty="0">
                <a:latin typeface="Palatino Linotype" pitchFamily="18" charset="0"/>
              </a:rPr>
              <a:t> </a:t>
            </a:r>
            <a:r>
              <a:rPr lang="en-US" sz="3800" dirty="0">
                <a:latin typeface="Palatino Linotype" pitchFamily="18" charset="0"/>
              </a:rPr>
              <a:t>independently of each other.</a:t>
            </a:r>
            <a:endParaRPr lang="sr-Cyrl-RS" sz="3800" dirty="0">
              <a:latin typeface="Palatino Linotype" pitchFamily="18" charset="0"/>
            </a:endParaRPr>
          </a:p>
        </p:txBody>
      </p:sp>
      <p:pic>
        <p:nvPicPr>
          <p:cNvPr id="3" name="Picture 2">
            <a:extLst>
              <a:ext uri="{FF2B5EF4-FFF2-40B4-BE49-F238E27FC236}">
                <a16:creationId xmlns:a16="http://schemas.microsoft.com/office/drawing/2014/main" id="{0A5C0FFB-75D6-AC37-7751-E6C0F5544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185809"/>
            <a:ext cx="3123431" cy="4486382"/>
          </a:xfrm>
          <a:prstGeom prst="rect">
            <a:avLst/>
          </a:prstGeom>
        </p:spPr>
      </p:pic>
    </p:spTree>
    <p:extLst>
      <p:ext uri="{BB962C8B-B14F-4D97-AF65-F5344CB8AC3E}">
        <p14:creationId xmlns:p14="http://schemas.microsoft.com/office/powerpoint/2010/main" val="31038361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5250</TotalTime>
  <Words>2921</Words>
  <Application>Microsoft Office PowerPoint</Application>
  <PresentationFormat>On-screen Show (4:3)</PresentationFormat>
  <Paragraphs>280</Paragraphs>
  <Slides>43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Courier New</vt:lpstr>
      <vt:lpstr>Palatino Linotype</vt:lpstr>
      <vt:lpstr>Wingdings</vt:lpstr>
      <vt:lpstr>Office Theme</vt:lpstr>
      <vt:lpstr>TEACHING UNIT 15 </vt:lpstr>
      <vt:lpstr>PowerPoint Presentation</vt:lpstr>
      <vt:lpstr>Passive immunization...</vt:lpstr>
      <vt:lpstr>PowerPoint Presentation</vt:lpstr>
      <vt:lpstr>Passive immunization</vt:lpstr>
      <vt:lpstr>Passive Immunization</vt:lpstr>
      <vt:lpstr>MONOCLONAL ANTIBODIES</vt:lpstr>
      <vt:lpstr>...Let's remember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Hybrid Cell Technique</vt:lpstr>
      <vt:lpstr>Mouse Monoclonal Antibodies Production Technology </vt:lpstr>
      <vt:lpstr>Mouse Monoclonal Antibodies -  Problems and Limitations - </vt:lpstr>
      <vt:lpstr>PowerPoint Presentation</vt:lpstr>
      <vt:lpstr>PowerPoint Presentation</vt:lpstr>
      <vt:lpstr>Overcoming the problem</vt:lpstr>
      <vt:lpstr>PowerPoint Presentation</vt:lpstr>
      <vt:lpstr>PowerPoint Presentation</vt:lpstr>
      <vt:lpstr>PowerPoint Presentation</vt:lpstr>
      <vt:lpstr>PowerPoint Presentation</vt:lpstr>
      <vt:lpstr>Examples of application of monoclonal antibodies</vt:lpstr>
      <vt:lpstr>Examples of application of monoclonal antibodies</vt:lpstr>
      <vt:lpstr>Mechanisms of action of monoclonal antibodies in the treatment of cancer</vt:lpstr>
      <vt:lpstr>Problems that limit the success of monoclonal antibodies in tumor therapy</vt:lpstr>
      <vt:lpstr>Non-Hodgkin's lymphoma malignant disease that's the first successfully treated with monoclonal antibodies.</vt:lpstr>
      <vt:lpstr>PowerPoint Presentation</vt:lpstr>
      <vt:lpstr>Mechanisms of Action of Rituximab</vt:lpstr>
      <vt:lpstr>PowerPoint Presentation</vt:lpstr>
      <vt:lpstr>PowerPoint Presentation</vt:lpstr>
      <vt:lpstr>Immunoconjugates-specific, more efficient and minimally toxic anticancer therapy</vt:lpstr>
      <vt:lpstr>PowerPoint Presentation</vt:lpstr>
      <vt:lpstr>PowerPoint Presentation</vt:lpstr>
      <vt:lpstr>Immunoconjugates structure</vt:lpstr>
      <vt:lpstr>PowerPoint Presentation</vt:lpstr>
      <vt:lpstr>Immunoconjugates can be divided on the basis of mechanisms of action of the therapeutic agent conjugated to antibody:</vt:lpstr>
      <vt:lpstr>Immunotoxins</vt:lpstr>
      <vt:lpstr>Antibodies as "Magic Bullets" in the treatment of tumors</vt:lpstr>
      <vt:lpstr>Figure 14-17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Sladja</dc:creator>
  <cp:lastModifiedBy>ivanjovanovic77@gmail.com</cp:lastModifiedBy>
  <cp:revision>109</cp:revision>
  <dcterms:created xsi:type="dcterms:W3CDTF">2016-01-25T10:08:44Z</dcterms:created>
  <dcterms:modified xsi:type="dcterms:W3CDTF">2024-01-09T15:42:53Z</dcterms:modified>
</cp:coreProperties>
</file>